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handoutMasterIdLst>
    <p:handoutMasterId r:id="rId20"/>
  </p:handoutMasterIdLst>
  <p:sldIdLst>
    <p:sldId id="1298" r:id="rId2"/>
    <p:sldId id="1204" r:id="rId3"/>
    <p:sldId id="3263" r:id="rId4"/>
    <p:sldId id="3309" r:id="rId5"/>
    <p:sldId id="3310" r:id="rId6"/>
    <p:sldId id="3311" r:id="rId7"/>
    <p:sldId id="3313" r:id="rId8"/>
    <p:sldId id="3266" r:id="rId9"/>
    <p:sldId id="3293" r:id="rId10"/>
    <p:sldId id="3291" r:id="rId11"/>
    <p:sldId id="3304" r:id="rId12"/>
    <p:sldId id="3308" r:id="rId13"/>
    <p:sldId id="3294" r:id="rId14"/>
    <p:sldId id="3267" r:id="rId15"/>
    <p:sldId id="3303" r:id="rId16"/>
    <p:sldId id="3286" r:id="rId17"/>
    <p:sldId id="3305" r:id="rId18"/>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extLst>
      <p:ext uri="{19B8F6BF-5375-455C-9EA6-DF929625EA0E}">
        <p15:presenceInfo xmlns:p15="http://schemas.microsoft.com/office/powerpoint/2012/main" userId="c36d22dc24b53d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7467"/>
    <a:srgbClr val="C00000"/>
    <a:srgbClr val="203864"/>
    <a:srgbClr val="00B0F0"/>
    <a:srgbClr val="F8CBAD"/>
    <a:srgbClr val="C55A11"/>
    <a:srgbClr val="D86067"/>
    <a:srgbClr val="DEEBF7"/>
    <a:srgbClr val="E2F0D9"/>
    <a:srgbClr val="B0CF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09" autoAdjust="0"/>
    <p:restoredTop sz="75512" autoAdjust="0"/>
  </p:normalViewPr>
  <p:slideViewPr>
    <p:cSldViewPr snapToGrid="0">
      <p:cViewPr varScale="1">
        <p:scale>
          <a:sx n="83" d="100"/>
          <a:sy n="83" d="100"/>
        </p:scale>
        <p:origin x="1072" y="60"/>
      </p:cViewPr>
      <p:guideLst>
        <p:guide orient="horz" pos="2160"/>
        <p:guide pos="3840"/>
      </p:guideLst>
    </p:cSldViewPr>
  </p:slideViewPr>
  <p:notesTextViewPr>
    <p:cViewPr>
      <p:scale>
        <a:sx n="150" d="100"/>
        <a:sy n="150" d="100"/>
      </p:scale>
      <p:origin x="0" y="-2060"/>
    </p:cViewPr>
  </p:notesTextViewPr>
  <p:sorterViewPr>
    <p:cViewPr>
      <p:scale>
        <a:sx n="100" d="100"/>
        <a:sy n="100" d="100"/>
      </p:scale>
      <p:origin x="0" y="-6888"/>
    </p:cViewPr>
  </p:sorterViewPr>
  <p:notesViewPr>
    <p:cSldViewPr snapToGrid="0">
      <p:cViewPr varScale="1">
        <p:scale>
          <a:sx n="87" d="100"/>
          <a:sy n="87" d="100"/>
        </p:scale>
        <p:origin x="210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3F61DD9-1D17-41E0-A4EA-9C3EA9355D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a:extLst>
              <a:ext uri="{FF2B5EF4-FFF2-40B4-BE49-F238E27FC236}">
                <a16:creationId xmlns:a16="http://schemas.microsoft.com/office/drawing/2014/main" id="{BEBDF958-1796-492C-A231-3D035F8B95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D19B35F-D7F8-4507-84F8-22D1C146C2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t>‹#›</a:t>
            </a:fld>
            <a:endParaRPr lang="zh-CN" altLang="en-US"/>
          </a:p>
        </p:txBody>
      </p:sp>
      <p:sp>
        <p:nvSpPr>
          <p:cNvPr id="6" name="日期占位符 5">
            <a:extLst>
              <a:ext uri="{FF2B5EF4-FFF2-40B4-BE49-F238E27FC236}">
                <a16:creationId xmlns:a16="http://schemas.microsoft.com/office/drawing/2014/main" id="{0D00A5C9-3989-486E-A372-0FDFA1CB65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t>2025/2/10</a:t>
            </a:fld>
            <a:endParaRPr lang="zh-CN" altLang="en-US"/>
          </a:p>
        </p:txBody>
      </p:sp>
    </p:spTree>
    <p:extLst>
      <p:ext uri="{BB962C8B-B14F-4D97-AF65-F5344CB8AC3E}">
        <p14:creationId xmlns:p14="http://schemas.microsoft.com/office/powerpoint/2010/main" val="1057692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t>2025/2/10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a:t>
            </a:fld>
            <a:endParaRPr lang="zh-CN" altLang="en-US"/>
          </a:p>
        </p:txBody>
      </p:sp>
    </p:spTree>
    <p:extLst>
      <p:ext uri="{BB962C8B-B14F-4D97-AF65-F5344CB8AC3E}">
        <p14:creationId xmlns:p14="http://schemas.microsoft.com/office/powerpoint/2010/main" val="926211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下面系统架构，在该场景中，我们假设在部署语义通信系统时，会广泛部署到多个终端，并且该终端是易于被窃听者攻击的，因此窃听者与合法接收者都拥有相同的语义编码器和解码器，以及知识库。</a:t>
            </a:r>
            <a:endParaRPr lang="en-US" altLang="zh-CN" dirty="0"/>
          </a:p>
          <a:p>
            <a:r>
              <a:rPr lang="zh-CN" altLang="en-US" dirty="0"/>
              <a:t>在发送端输入一张需要传输的图片后，会根据不同的遮罩策略分别对图像进行两次遮罩，再送入语义编码器中提取出图像特征，也就是语义信息，将两种语义信息合在一起传入信道。再接收端，会根据窃听者和合法接收者信道特征的不同，分别接收不同的语义特征，进行恢复。其中遮罩策略有两种，一种是人工遮罩策略，用于遮罩图像中语义信息丰富的区域，另一种是对图像进行随机遮罩，使得恢复出的效果最佳。</a:t>
            </a:r>
            <a:endParaRPr lang="en-US" altLang="zh-CN"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10</a:t>
            </a:fld>
            <a:endParaRPr lang="zh-CN" altLang="en-US"/>
          </a:p>
        </p:txBody>
      </p:sp>
    </p:spTree>
    <p:extLst>
      <p:ext uri="{BB962C8B-B14F-4D97-AF65-F5344CB8AC3E}">
        <p14:creationId xmlns:p14="http://schemas.microsoft.com/office/powerpoint/2010/main" val="3345116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11</a:t>
            </a:fld>
            <a:endParaRPr lang="zh-CN" altLang="en-US"/>
          </a:p>
        </p:txBody>
      </p:sp>
    </p:spTree>
    <p:extLst>
      <p:ext uri="{BB962C8B-B14F-4D97-AF65-F5344CB8AC3E}">
        <p14:creationId xmlns:p14="http://schemas.microsoft.com/office/powerpoint/2010/main" val="3660304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首先是系统架构中使用的语义编码器和解码器，这里直接使用的是</a:t>
            </a:r>
            <a:r>
              <a:rPr lang="en-US" altLang="zh-CN" dirty="0"/>
              <a:t>MAE</a:t>
            </a:r>
            <a:r>
              <a:rPr lang="zh-CN" altLang="en-US" dirty="0"/>
              <a:t>模型的中编码器和解码器。</a:t>
            </a:r>
            <a:r>
              <a:rPr lang="zh-CN" altLang="en-US" b="0" i="0" dirty="0">
                <a:solidFill>
                  <a:srgbClr val="060607"/>
                </a:solidFill>
                <a:effectLst/>
                <a:latin typeface="-apple-system"/>
              </a:rPr>
              <a:t>输入图像首先被分割成一系列不重叠的小块（</a:t>
            </a:r>
            <a:r>
              <a:rPr lang="en-US" altLang="zh-CN" b="0" i="0" dirty="0">
                <a:solidFill>
                  <a:srgbClr val="060607"/>
                </a:solidFill>
                <a:effectLst/>
                <a:latin typeface="-apple-system"/>
              </a:rPr>
              <a:t>patches</a:t>
            </a:r>
            <a:r>
              <a:rPr lang="zh-CN" altLang="en-US" b="0" i="0" dirty="0">
                <a:solidFill>
                  <a:srgbClr val="060607"/>
                </a:solidFill>
                <a:effectLst/>
                <a:latin typeface="-apple-system"/>
              </a:rPr>
              <a:t>）。例如，对于一个</a:t>
            </a:r>
            <a:r>
              <a:rPr lang="en-US" altLang="zh-CN" b="0" i="0" dirty="0">
                <a:solidFill>
                  <a:srgbClr val="060607"/>
                </a:solidFill>
                <a:effectLst/>
                <a:latin typeface="-apple-system"/>
              </a:rPr>
              <a:t>224×224</a:t>
            </a:r>
            <a:r>
              <a:rPr lang="zh-CN" altLang="en-US" b="0" i="0" dirty="0">
                <a:solidFill>
                  <a:srgbClr val="060607"/>
                </a:solidFill>
                <a:effectLst/>
                <a:latin typeface="-apple-system"/>
              </a:rPr>
              <a:t>的图像，可以将其分割成</a:t>
            </a:r>
            <a:r>
              <a:rPr lang="en-US" altLang="zh-CN" b="0" i="0" dirty="0">
                <a:solidFill>
                  <a:srgbClr val="060607"/>
                </a:solidFill>
                <a:effectLst/>
                <a:latin typeface="-apple-system"/>
              </a:rPr>
              <a:t>196</a:t>
            </a:r>
            <a:r>
              <a:rPr lang="zh-CN" altLang="en-US" b="0" i="0" dirty="0">
                <a:solidFill>
                  <a:srgbClr val="060607"/>
                </a:solidFill>
                <a:effectLst/>
                <a:latin typeface="-apple-system"/>
              </a:rPr>
              <a:t>个</a:t>
            </a:r>
            <a:r>
              <a:rPr lang="en-US" altLang="zh-CN" b="0" i="0" dirty="0">
                <a:solidFill>
                  <a:srgbClr val="060607"/>
                </a:solidFill>
                <a:effectLst/>
                <a:latin typeface="-apple-system"/>
              </a:rPr>
              <a:t>16×16</a:t>
            </a:r>
            <a:r>
              <a:rPr lang="zh-CN" altLang="en-US" b="0" i="0" dirty="0">
                <a:solidFill>
                  <a:srgbClr val="060607"/>
                </a:solidFill>
                <a:effectLst/>
                <a:latin typeface="-apple-system"/>
              </a:rPr>
              <a:t>的块。随机选择一部分比例的图块进行掩码操作（例如，</a:t>
            </a:r>
            <a:r>
              <a:rPr lang="en-US" altLang="zh-CN" b="0" i="0" dirty="0">
                <a:solidFill>
                  <a:srgbClr val="060607"/>
                </a:solidFill>
                <a:effectLst/>
                <a:latin typeface="-apple-system"/>
              </a:rPr>
              <a:t>75%</a:t>
            </a:r>
            <a:r>
              <a:rPr lang="zh-CN" altLang="en-US" b="0" i="0" dirty="0">
                <a:solidFill>
                  <a:srgbClr val="060607"/>
                </a:solidFill>
                <a:effectLst/>
                <a:latin typeface="-apple-system"/>
              </a:rPr>
              <a:t>的块被掩码），此时，图像只保留</a:t>
            </a:r>
            <a:r>
              <a:rPr lang="en-US" altLang="zh-CN" b="0" i="0" dirty="0">
                <a:solidFill>
                  <a:srgbClr val="060607"/>
                </a:solidFill>
                <a:effectLst/>
                <a:latin typeface="-apple-system"/>
              </a:rPr>
              <a:t>25%</a:t>
            </a:r>
            <a:r>
              <a:rPr lang="zh-CN" altLang="en-US" b="0" i="0" dirty="0">
                <a:solidFill>
                  <a:srgbClr val="060607"/>
                </a:solidFill>
                <a:effectLst/>
                <a:latin typeface="-apple-system"/>
              </a:rPr>
              <a:t>的可见的图块。掩码操作是通过随机采样实现的，因为这样的恢复图像的效果最好。编码器基于</a:t>
            </a:r>
            <a:r>
              <a:rPr lang="en-US" altLang="zh-CN" b="0" i="0" dirty="0">
                <a:solidFill>
                  <a:srgbClr val="060607"/>
                </a:solidFill>
                <a:effectLst/>
                <a:latin typeface="-apple-system"/>
              </a:rPr>
              <a:t>Vision Transformer</a:t>
            </a:r>
            <a:r>
              <a:rPr lang="zh-CN" altLang="en-US" b="0" i="0" dirty="0">
                <a:solidFill>
                  <a:srgbClr val="060607"/>
                </a:solidFill>
                <a:effectLst/>
                <a:latin typeface="-apple-system"/>
              </a:rPr>
              <a:t>（</a:t>
            </a:r>
            <a:r>
              <a:rPr lang="en-US" altLang="zh-CN" b="0" i="0" dirty="0" err="1">
                <a:solidFill>
                  <a:srgbClr val="060607"/>
                </a:solidFill>
                <a:effectLst/>
                <a:latin typeface="-apple-system"/>
              </a:rPr>
              <a:t>ViT</a:t>
            </a:r>
            <a:r>
              <a:rPr lang="zh-CN" altLang="en-US" b="0" i="0" dirty="0">
                <a:solidFill>
                  <a:srgbClr val="060607"/>
                </a:solidFill>
                <a:effectLst/>
                <a:latin typeface="-apple-system"/>
              </a:rPr>
              <a:t>）架构，只对图像中剩余的可见图块提取特征。</a:t>
            </a:r>
            <a:endParaRPr lang="en-US" altLang="zh-CN" b="0" i="0" dirty="0">
              <a:solidFill>
                <a:srgbClr val="060607"/>
              </a:solidFill>
              <a:effectLst/>
              <a:latin typeface="-apple-system"/>
            </a:endParaRPr>
          </a:p>
          <a:p>
            <a:endParaRPr lang="en-US" altLang="zh-CN" b="0" i="0" dirty="0">
              <a:solidFill>
                <a:srgbClr val="060607"/>
              </a:solidFill>
              <a:effectLst/>
              <a:latin typeface="-apple-system"/>
            </a:endParaRPr>
          </a:p>
          <a:p>
            <a:endParaRPr lang="en-US" altLang="zh-CN" b="0" i="0" dirty="0">
              <a:solidFill>
                <a:srgbClr val="060607"/>
              </a:solidFill>
              <a:effectLst/>
              <a:latin typeface="-apple-system"/>
            </a:endParaRPr>
          </a:p>
          <a:p>
            <a:r>
              <a:rPr lang="zh-CN" altLang="en-US" b="0" i="0" dirty="0">
                <a:solidFill>
                  <a:srgbClr val="060607"/>
                </a:solidFill>
                <a:effectLst/>
                <a:latin typeface="-apple-system"/>
              </a:rPr>
              <a:t>编码器将每个块通过线性投影和位置嵌入（</a:t>
            </a:r>
            <a:r>
              <a:rPr lang="en-US" altLang="zh-CN" b="0" i="0" dirty="0">
                <a:solidFill>
                  <a:srgbClr val="060607"/>
                </a:solidFill>
                <a:effectLst/>
                <a:latin typeface="-apple-system"/>
              </a:rPr>
              <a:t>positional embeddings</a:t>
            </a:r>
            <a:r>
              <a:rPr lang="zh-CN" altLang="en-US" b="0" i="0" dirty="0">
                <a:solidFill>
                  <a:srgbClr val="060607"/>
                </a:solidFill>
                <a:effectLst/>
                <a:latin typeface="-apple-system"/>
              </a:rPr>
              <a:t>）进行编码，然后通过一系列</a:t>
            </a:r>
            <a:r>
              <a:rPr lang="en-US" altLang="zh-CN" b="0" i="0" dirty="0">
                <a:solidFill>
                  <a:srgbClr val="060607"/>
                </a:solidFill>
                <a:effectLst/>
                <a:latin typeface="-apple-system"/>
              </a:rPr>
              <a:t>Transformer</a:t>
            </a:r>
            <a:r>
              <a:rPr lang="zh-CN" altLang="en-US" b="0" i="0" dirty="0">
                <a:solidFill>
                  <a:srgbClr val="060607"/>
                </a:solidFill>
                <a:effectLst/>
                <a:latin typeface="-apple-system"/>
              </a:rPr>
              <a:t>块进行特征提取。编码器的输出是一个低维的特征表示。</a:t>
            </a:r>
            <a:endParaRPr lang="en-US" altLang="zh-CN" b="0" i="0" dirty="0">
              <a:solidFill>
                <a:srgbClr val="060607"/>
              </a:solidFill>
              <a:effectLst/>
              <a:latin typeface="-apple-system"/>
            </a:endParaRPr>
          </a:p>
          <a:p>
            <a:endParaRPr lang="en-US" altLang="zh-CN" b="0" i="0" dirty="0">
              <a:solidFill>
                <a:srgbClr val="060607"/>
              </a:solidFill>
              <a:effectLst/>
              <a:latin typeface="-apple-system"/>
            </a:endParaRPr>
          </a:p>
          <a:p>
            <a:endParaRPr lang="en-US" altLang="zh-CN" b="0" i="0" dirty="0">
              <a:solidFill>
                <a:srgbClr val="060607"/>
              </a:solidFill>
              <a:effectLst/>
              <a:latin typeface="-apple-system"/>
            </a:endParaRPr>
          </a:p>
          <a:p>
            <a:pPr algn="l" fontAlgn="base">
              <a:lnSpc>
                <a:spcPts val="1800"/>
              </a:lnSpc>
              <a:buFont typeface="Arial" panose="020B0604020202020204" pitchFamily="34" charset="0"/>
              <a:buChar char="•"/>
            </a:pPr>
            <a:r>
              <a:rPr lang="zh-CN" altLang="en-US" b="0" i="0" dirty="0">
                <a:solidFill>
                  <a:srgbClr val="060607"/>
                </a:solidFill>
                <a:effectLst/>
                <a:latin typeface="inherit"/>
              </a:rPr>
              <a:t>解码器的输入包括两部分：编码器输出的可见块的特征表示，以及为掩码块添加的掩码序列（</a:t>
            </a:r>
            <a:r>
              <a:rPr lang="en-US" altLang="zh-CN" b="0" i="0" dirty="0">
                <a:solidFill>
                  <a:srgbClr val="060607"/>
                </a:solidFill>
                <a:effectLst/>
                <a:latin typeface="inherit"/>
              </a:rPr>
              <a:t>mask tokens</a:t>
            </a:r>
            <a:r>
              <a:rPr lang="zh-CN" altLang="en-US" b="0" i="0" dirty="0">
                <a:solidFill>
                  <a:srgbClr val="060607"/>
                </a:solidFill>
                <a:effectLst/>
                <a:latin typeface="inherit"/>
              </a:rPr>
              <a:t>）。掩码序列是共享的、可学习的向量，用于重建图块。</a:t>
            </a:r>
          </a:p>
          <a:p>
            <a:pPr algn="l" fontAlgn="base">
              <a:lnSpc>
                <a:spcPts val="1800"/>
              </a:lnSpc>
              <a:buFont typeface="Arial" panose="020B0604020202020204" pitchFamily="34" charset="0"/>
              <a:buChar char="•"/>
            </a:pPr>
            <a:r>
              <a:rPr lang="zh-CN" altLang="en-US" b="1" i="0" dirty="0">
                <a:solidFill>
                  <a:srgbClr val="060607"/>
                </a:solidFill>
                <a:effectLst/>
                <a:latin typeface="inherit"/>
              </a:rPr>
              <a:t>重建过程</a:t>
            </a:r>
            <a:r>
              <a:rPr lang="zh-CN" altLang="en-US" b="0" i="0" dirty="0">
                <a:solidFill>
                  <a:srgbClr val="060607"/>
                </a:solidFill>
                <a:effectLst/>
                <a:latin typeface="inherit"/>
              </a:rPr>
              <a:t>：解码器同样基于</a:t>
            </a:r>
            <a:r>
              <a:rPr lang="en-US" altLang="zh-CN" b="0" i="0" dirty="0">
                <a:solidFill>
                  <a:srgbClr val="060607"/>
                </a:solidFill>
                <a:effectLst/>
                <a:latin typeface="inherit"/>
              </a:rPr>
              <a:t>Transformer</a:t>
            </a:r>
            <a:r>
              <a:rPr lang="zh-CN" altLang="en-US" b="0" i="0" dirty="0">
                <a:solidFill>
                  <a:srgbClr val="060607"/>
                </a:solidFill>
                <a:effectLst/>
                <a:latin typeface="inherit"/>
              </a:rPr>
              <a:t>架构，对包含可见块特征和掩码序列的完整序列进行处理。解码器的输出是一个与输入图像大小相同的重建图像，其中掩码块被预测的像素值填充。</a:t>
            </a:r>
          </a:p>
          <a:p>
            <a:pPr algn="l" fontAlgn="base">
              <a:lnSpc>
                <a:spcPts val="1800"/>
              </a:lnSpc>
              <a:buFont typeface="Arial" panose="020B0604020202020204" pitchFamily="34" charset="0"/>
              <a:buChar char="•"/>
            </a:pPr>
            <a:r>
              <a:rPr lang="zh-CN" altLang="en-US" b="1" i="0" dirty="0">
                <a:solidFill>
                  <a:srgbClr val="060607"/>
                </a:solidFill>
                <a:effectLst/>
                <a:latin typeface="inherit"/>
              </a:rPr>
              <a:t>损失计算</a:t>
            </a:r>
            <a:r>
              <a:rPr lang="zh-CN" altLang="en-US" b="0" i="0" dirty="0">
                <a:solidFill>
                  <a:srgbClr val="060607"/>
                </a:solidFill>
                <a:effectLst/>
                <a:latin typeface="inherit"/>
              </a:rPr>
              <a:t>：模型的损失函数是重建图像与原始图像之间的均方误差（</a:t>
            </a:r>
            <a:r>
              <a:rPr lang="en-US" altLang="zh-CN" b="0" i="0" dirty="0">
                <a:solidFill>
                  <a:srgbClr val="060607"/>
                </a:solidFill>
                <a:effectLst/>
                <a:latin typeface="inherit"/>
              </a:rPr>
              <a:t>MSE</a:t>
            </a:r>
            <a:r>
              <a:rPr lang="zh-CN" altLang="en-US" b="0" i="0" dirty="0">
                <a:solidFill>
                  <a:srgbClr val="060607"/>
                </a:solidFill>
                <a:effectLst/>
                <a:latin typeface="inherit"/>
              </a:rPr>
              <a:t>），但只在掩码块上计算损失。这意味着模型只对重建的掩码部分进行优化，而不考虑未掩码部分。</a:t>
            </a:r>
            <a:endParaRPr lang="en-US" altLang="zh-CN" b="0" i="0" dirty="0">
              <a:solidFill>
                <a:srgbClr val="060607"/>
              </a:solidFill>
              <a:effectLst/>
              <a:latin typeface="inherit"/>
            </a:endParaRPr>
          </a:p>
          <a:p>
            <a:pPr algn="l" fontAlgn="base">
              <a:lnSpc>
                <a:spcPts val="1800"/>
              </a:lnSpc>
              <a:buFont typeface="Arial" panose="020B0604020202020204" pitchFamily="34" charset="0"/>
              <a:buChar char="•"/>
            </a:pPr>
            <a:endParaRPr lang="en-US" altLang="zh-CN" b="0" i="0" dirty="0">
              <a:solidFill>
                <a:srgbClr val="060607"/>
              </a:solidFill>
              <a:effectLst/>
              <a:latin typeface="inherit"/>
            </a:endParaRPr>
          </a:p>
          <a:p>
            <a:pPr algn="l" fontAlgn="base">
              <a:lnSpc>
                <a:spcPts val="1800"/>
              </a:lnSpc>
              <a:buFont typeface="Arial" panose="020B0604020202020204" pitchFamily="34" charset="0"/>
              <a:buChar char="•"/>
            </a:pPr>
            <a:endParaRPr lang="en-US" altLang="zh-CN" b="0" i="0" dirty="0">
              <a:solidFill>
                <a:srgbClr val="060607"/>
              </a:solidFill>
              <a:effectLst/>
              <a:latin typeface="inherit"/>
            </a:endParaRPr>
          </a:p>
          <a:p>
            <a:pPr algn="l" fontAlgn="base">
              <a:lnSpc>
                <a:spcPts val="1800"/>
              </a:lnSpc>
              <a:buFont typeface="Arial" panose="020B0604020202020204" pitchFamily="34" charset="0"/>
              <a:buChar char="•"/>
            </a:pPr>
            <a:r>
              <a:rPr lang="zh-CN" altLang="en-US" b="0" i="0" dirty="0">
                <a:solidFill>
                  <a:srgbClr val="060607"/>
                </a:solidFill>
                <a:effectLst/>
                <a:latin typeface="-apple-system"/>
              </a:rPr>
              <a:t>输入图像首先被分割成一系列固定大小的不重叠小块（</a:t>
            </a:r>
            <a:r>
              <a:rPr lang="en-US" altLang="zh-CN" b="0" i="0" dirty="0">
                <a:solidFill>
                  <a:srgbClr val="060607"/>
                </a:solidFill>
                <a:effectLst/>
                <a:latin typeface="-apple-system"/>
              </a:rPr>
              <a:t>patches</a:t>
            </a:r>
            <a:r>
              <a:rPr lang="zh-CN" altLang="en-US" b="0" i="0" dirty="0">
                <a:solidFill>
                  <a:srgbClr val="060607"/>
                </a:solidFill>
                <a:effectLst/>
                <a:latin typeface="-apple-system"/>
              </a:rPr>
              <a:t>）。每个块被展平并映射到一个低维空间，具体是通过一个可训练的全连接层实现的。。为了保留图像的位置信息，位置嵌入被添加到每个块的嵌入中。</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12</a:t>
            </a:fld>
            <a:endParaRPr lang="zh-CN" altLang="en-US"/>
          </a:p>
        </p:txBody>
      </p:sp>
    </p:spTree>
    <p:extLst>
      <p:ext uri="{BB962C8B-B14F-4D97-AF65-F5344CB8AC3E}">
        <p14:creationId xmlns:p14="http://schemas.microsoft.com/office/powerpoint/2010/main" val="2610005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这个算法主要用于将图块中含有语义信息相对丰富的区域进行遮罩，从而增大窃听者接收到语义信息后恢复图像的难度，并在一定程度上丢失语义信息，迷惑窃听者。传入一张图像，然后对其进行</a:t>
            </a:r>
            <a:r>
              <a:rPr lang="en-US" altLang="zh-CN" dirty="0" err="1"/>
              <a:t>Kmeans</a:t>
            </a:r>
            <a:r>
              <a:rPr lang="zh-CN" altLang="en-US" dirty="0"/>
              <a:t>聚类，将图像中的所有像素分为两个类，然后计算两个类的颜色差值，选择颜色差值较大的那一类作为后续判断的依据，这里我们将其定义为</a:t>
            </a:r>
            <a:r>
              <a:rPr lang="en-US" altLang="zh-CN" dirty="0"/>
              <a:t>A</a:t>
            </a:r>
            <a:r>
              <a:rPr lang="zh-CN" altLang="en-US" dirty="0"/>
              <a:t>类，然后将该图像分割成等分大小的图块，遍历每一个图块，若图块中的像素属于</a:t>
            </a:r>
            <a:r>
              <a:rPr lang="en-US" altLang="zh-CN" dirty="0"/>
              <a:t>A</a:t>
            </a:r>
            <a:r>
              <a:rPr lang="zh-CN" altLang="en-US" dirty="0"/>
              <a:t>类的数量占该图块像素总量超过</a:t>
            </a:r>
            <a:r>
              <a:rPr lang="en-US" altLang="zh-CN" dirty="0"/>
              <a:t>20%</a:t>
            </a:r>
            <a:r>
              <a:rPr lang="zh-CN" altLang="en-US" dirty="0"/>
              <a:t>，就将该图块的索引选上，遍历完后，就能得到完整的要掩码的图块索引，然后在原始图像上进行图像分割，并按照该索引遮罩图块。</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13</a:t>
            </a:fld>
            <a:endParaRPr lang="zh-CN" altLang="en-US"/>
          </a:p>
        </p:txBody>
      </p:sp>
    </p:spTree>
    <p:extLst>
      <p:ext uri="{BB962C8B-B14F-4D97-AF65-F5344CB8AC3E}">
        <p14:creationId xmlns:p14="http://schemas.microsoft.com/office/powerpoint/2010/main" val="2237589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14</a:t>
            </a:fld>
            <a:endParaRPr lang="zh-CN" altLang="en-US"/>
          </a:p>
        </p:txBody>
      </p:sp>
    </p:spTree>
    <p:extLst>
      <p:ext uri="{BB962C8B-B14F-4D97-AF65-F5344CB8AC3E}">
        <p14:creationId xmlns:p14="http://schemas.microsoft.com/office/powerpoint/2010/main" val="3353904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这两幅图表示是与</a:t>
            </a:r>
            <a:r>
              <a:rPr lang="en-US" altLang="zh-CN" dirty="0" err="1"/>
              <a:t>DeepJSCC</a:t>
            </a:r>
            <a:r>
              <a:rPr lang="zh-CN" altLang="en-US" dirty="0"/>
              <a:t>系统的对比图，左边这个是在不同信噪比下，接收端恢复出的图像与原始图像计算出的峰值信噪比，横坐标是信噪比，纵坐标是峰值信噪比，表示的是图像恢复效果的好坏，数值越高，恢复效果越好。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有</a:t>
            </a:r>
            <a:r>
              <a:rPr lang="en-US" altLang="zh-CN" dirty="0"/>
              <a:t>3</a:t>
            </a:r>
            <a:r>
              <a:rPr lang="zh-CN" altLang="en-US" dirty="0"/>
              <a:t>条曲线，红色的曲线表示的是在发送端经过人工遮罩后被窃听者恢复后的图像，蓝色的是被合法接收者恢复后的图像，黑色的是图像经过</a:t>
            </a:r>
            <a:r>
              <a:rPr lang="en-US" altLang="zh-CN" dirty="0" err="1"/>
              <a:t>DeepJSCC</a:t>
            </a:r>
            <a:r>
              <a:rPr lang="zh-CN" altLang="en-US" dirty="0"/>
              <a:t>系统被接收者接收到的图像。</a:t>
            </a:r>
            <a:r>
              <a:rPr lang="en-US" altLang="zh-CN" dirty="0" err="1"/>
              <a:t>DeepJSCC</a:t>
            </a:r>
            <a:r>
              <a:rPr lang="zh-CN" altLang="en-US" dirty="0"/>
              <a:t>系统就是整幅图像在发送端不经过掩码操作，直接提取特征，传输到接收端恢复图像的效果。</a:t>
            </a:r>
            <a:endParaRPr lang="en-US" altLang="zh-CN" dirty="0"/>
          </a:p>
          <a:p>
            <a:endParaRPr lang="en-US" altLang="zh-CN" dirty="0"/>
          </a:p>
          <a:p>
            <a:r>
              <a:rPr lang="zh-CN" altLang="en-US" dirty="0"/>
              <a:t>中间这个是在不同信噪比下，接收端恢复出的图像与原始图像计算出的结构相似性指标。横坐标是信噪比，纵坐标是结构性相似指标，值的范围在</a:t>
            </a:r>
            <a:r>
              <a:rPr lang="en-US" altLang="zh-CN" dirty="0"/>
              <a:t>0~1</a:t>
            </a:r>
            <a:r>
              <a:rPr lang="zh-CN" altLang="en-US" dirty="0"/>
              <a:t>之间，数值越大，表示恢复出的图像越好。</a:t>
            </a:r>
            <a:endParaRPr lang="en-US" altLang="zh-CN" dirty="0"/>
          </a:p>
          <a:p>
            <a:endParaRPr lang="en-US" altLang="zh-CN" dirty="0"/>
          </a:p>
          <a:p>
            <a:endParaRPr lang="en-US" altLang="zh-CN" dirty="0"/>
          </a:p>
          <a:p>
            <a:endParaRPr lang="en-US" altLang="zh-CN" dirty="0"/>
          </a:p>
          <a:p>
            <a:r>
              <a:rPr lang="zh-CN" altLang="en-US" dirty="0"/>
              <a:t>从这两幅图可以看出，接收者恢复出的图像是优于传统的</a:t>
            </a:r>
            <a:r>
              <a:rPr lang="en-US" altLang="zh-CN" dirty="0" err="1"/>
              <a:t>DeepJSCC</a:t>
            </a:r>
            <a:r>
              <a:rPr lang="zh-CN" altLang="en-US" dirty="0"/>
              <a:t>系统，而窃听者接收到的图像效果较差</a:t>
            </a:r>
            <a:endParaRPr lang="en-US" altLang="zh-CN" dirty="0"/>
          </a:p>
          <a:p>
            <a:endParaRPr lang="en-US" altLang="zh-CN" dirty="0"/>
          </a:p>
          <a:p>
            <a:r>
              <a:rPr lang="zh-CN" altLang="en-US" dirty="0"/>
              <a:t>右边的四幅图表示的是效果图，这里有三列，左边这列是原始图像，中间是被合法接收者恢复出的图像，最右边的是被窃听者恢复出的图像。</a:t>
            </a:r>
            <a:endParaRPr lang="en-US" altLang="zh-CN" dirty="0"/>
          </a:p>
          <a:p>
            <a:endParaRPr lang="en-US" altLang="zh-CN" dirty="0"/>
          </a:p>
          <a:p>
            <a:pPr algn="l" fontAlgn="base">
              <a:lnSpc>
                <a:spcPts val="1800"/>
              </a:lnSpc>
            </a:pPr>
            <a:r>
              <a:rPr lang="en-US" altLang="zh-CN" b="0" i="0" dirty="0">
                <a:solidFill>
                  <a:srgbClr val="060607"/>
                </a:solidFill>
                <a:effectLst/>
                <a:latin typeface="-apple-system"/>
              </a:rPr>
              <a:t>SSIM </a:t>
            </a:r>
            <a:r>
              <a:rPr lang="zh-CN" altLang="en-US" b="0" i="0" dirty="0">
                <a:solidFill>
                  <a:srgbClr val="060607"/>
                </a:solidFill>
                <a:effectLst/>
                <a:latin typeface="-apple-system"/>
              </a:rPr>
              <a:t>是由三个比较维度的组合：</a:t>
            </a:r>
          </a:p>
          <a:p>
            <a:pPr algn="l" fontAlgn="base">
              <a:lnSpc>
                <a:spcPts val="1800"/>
              </a:lnSpc>
              <a:buFont typeface="+mj-lt"/>
              <a:buAutoNum type="arabicPeriod"/>
            </a:pPr>
            <a:r>
              <a:rPr lang="zh-CN" altLang="en-US" b="1" i="0" dirty="0">
                <a:solidFill>
                  <a:srgbClr val="060607"/>
                </a:solidFill>
                <a:effectLst/>
                <a:latin typeface="inherit"/>
              </a:rPr>
              <a:t>亮度相似性（</a:t>
            </a:r>
            <a:r>
              <a:rPr lang="en-US" altLang="zh-CN" b="1" i="0" dirty="0">
                <a:solidFill>
                  <a:srgbClr val="060607"/>
                </a:solidFill>
                <a:effectLst/>
                <a:latin typeface="inherit"/>
              </a:rPr>
              <a:t>Luminance</a:t>
            </a:r>
            <a:r>
              <a:rPr lang="zh-CN" altLang="en-US" b="1" i="0" dirty="0">
                <a:solidFill>
                  <a:srgbClr val="060607"/>
                </a:solidFill>
                <a:effectLst/>
                <a:latin typeface="inherit"/>
              </a:rPr>
              <a:t>）</a:t>
            </a:r>
            <a:r>
              <a:rPr lang="zh-CN" altLang="en-US" b="0" i="0" dirty="0">
                <a:solidFill>
                  <a:srgbClr val="060607"/>
                </a:solidFill>
                <a:effectLst/>
                <a:latin typeface="inherit"/>
              </a:rPr>
              <a:t>：衡量两个图像的平均亮度的相似性。</a:t>
            </a:r>
          </a:p>
          <a:p>
            <a:pPr algn="l" fontAlgn="base">
              <a:lnSpc>
                <a:spcPts val="1800"/>
              </a:lnSpc>
              <a:buFont typeface="+mj-lt"/>
              <a:buAutoNum type="arabicPeriod"/>
            </a:pPr>
            <a:r>
              <a:rPr lang="zh-CN" altLang="en-US" b="1" i="0" dirty="0">
                <a:solidFill>
                  <a:srgbClr val="060607"/>
                </a:solidFill>
                <a:effectLst/>
                <a:latin typeface="inherit"/>
              </a:rPr>
              <a:t>对比度相似性（</a:t>
            </a:r>
            <a:r>
              <a:rPr lang="en-US" altLang="zh-CN" b="1" i="0" dirty="0">
                <a:solidFill>
                  <a:srgbClr val="060607"/>
                </a:solidFill>
                <a:effectLst/>
                <a:latin typeface="inherit"/>
              </a:rPr>
              <a:t>Contrast</a:t>
            </a:r>
            <a:r>
              <a:rPr lang="zh-CN" altLang="en-US" b="1" i="0" dirty="0">
                <a:solidFill>
                  <a:srgbClr val="060607"/>
                </a:solidFill>
                <a:effectLst/>
                <a:latin typeface="inherit"/>
              </a:rPr>
              <a:t>）</a:t>
            </a:r>
            <a:r>
              <a:rPr lang="zh-CN" altLang="en-US" b="0" i="0" dirty="0">
                <a:solidFill>
                  <a:srgbClr val="060607"/>
                </a:solidFill>
                <a:effectLst/>
                <a:latin typeface="inherit"/>
              </a:rPr>
              <a:t>：衡量两个图像的对比度的相似性。</a:t>
            </a:r>
          </a:p>
          <a:p>
            <a:pPr algn="l" fontAlgn="base">
              <a:lnSpc>
                <a:spcPts val="1800"/>
              </a:lnSpc>
              <a:buFont typeface="+mj-lt"/>
              <a:buAutoNum type="arabicPeriod"/>
            </a:pPr>
            <a:r>
              <a:rPr lang="zh-CN" altLang="en-US" b="1" i="0" dirty="0">
                <a:solidFill>
                  <a:srgbClr val="060607"/>
                </a:solidFill>
                <a:effectLst/>
                <a:latin typeface="inherit"/>
              </a:rPr>
              <a:t>结构相似性（</a:t>
            </a:r>
            <a:r>
              <a:rPr lang="en-US" altLang="zh-CN" b="1" i="0" dirty="0">
                <a:solidFill>
                  <a:srgbClr val="060607"/>
                </a:solidFill>
                <a:effectLst/>
                <a:latin typeface="inherit"/>
              </a:rPr>
              <a:t>Structure</a:t>
            </a:r>
            <a:r>
              <a:rPr lang="zh-CN" altLang="en-US" b="1" i="0" dirty="0">
                <a:solidFill>
                  <a:srgbClr val="060607"/>
                </a:solidFill>
                <a:effectLst/>
                <a:latin typeface="inherit"/>
              </a:rPr>
              <a:t>）</a:t>
            </a:r>
            <a:r>
              <a:rPr lang="zh-CN" altLang="en-US" b="0" i="0" dirty="0">
                <a:solidFill>
                  <a:srgbClr val="060607"/>
                </a:solidFill>
                <a:effectLst/>
                <a:latin typeface="inherit"/>
              </a:rPr>
              <a:t>：衡量两个图像的结构信息的相似性。</a:t>
            </a:r>
          </a:p>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15</a:t>
            </a:fld>
            <a:endParaRPr lang="zh-CN" altLang="en-US"/>
          </a:p>
        </p:txBody>
      </p:sp>
    </p:spTree>
    <p:extLst>
      <p:ext uri="{BB962C8B-B14F-4D97-AF65-F5344CB8AC3E}">
        <p14:creationId xmlns:p14="http://schemas.microsoft.com/office/powerpoint/2010/main" val="2484939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16</a:t>
            </a:fld>
            <a:endParaRPr lang="zh-CN" altLang="en-US"/>
          </a:p>
        </p:txBody>
      </p:sp>
    </p:spTree>
    <p:extLst>
      <p:ext uri="{BB962C8B-B14F-4D97-AF65-F5344CB8AC3E}">
        <p14:creationId xmlns:p14="http://schemas.microsoft.com/office/powerpoint/2010/main" val="150632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的是语义通信的架构，语义通信的架构包括三个层次：技术层次，确保传输信息的准确性；语义层，通过语义信息传达精确的意义；和有效性层面，优化语义沟通的效率。语义交流涉及五个主要组成部分。信息源提供传输数据，当用户在无线网中进行各种操作，就会产生相应的数据。语义通道，</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包含语义编码器和语义解码器，</a:t>
            </a:r>
            <a:r>
              <a:rPr lang="zh-CN" altLang="en-US" dirty="0"/>
              <a:t>语义编码器负责从传输的数据中提取语义特征，而语义解码器根据语义特征结合知识库中的背景知识重构原始信息源数据。</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物理信道：包含信道编码器和信道解码器，传输的消息通过信道编码器转换成数字信号</a:t>
            </a:r>
            <a:r>
              <a:rPr lang="zh-CN" altLang="en-US" dirty="0"/>
              <a:t>通过物理信道传输</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。当到达接收机时，再根据信道解码器以输出解码后的序列。</a:t>
            </a:r>
            <a:r>
              <a:rPr lang="zh-CN" altLang="en-US" dirty="0"/>
              <a:t>信息目的地通过语义解码器结合知识库恢复原始传输的信息。知识库位于有效性层和语义层之间，可以视为一个既定的上下文，知识库可以分为两种，公共知识库和私有知识库。公共知识库是公共已知的知识和发送者和接收者之间的共享知识。私有知识库是双方不能共享的私有信息。</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3</a:t>
            </a:fld>
            <a:endParaRPr lang="zh-CN" altLang="en-US"/>
          </a:p>
        </p:txBody>
      </p:sp>
    </p:spTree>
    <p:extLst>
      <p:ext uri="{BB962C8B-B14F-4D97-AF65-F5344CB8AC3E}">
        <p14:creationId xmlns:p14="http://schemas.microsoft.com/office/powerpoint/2010/main" val="32059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3C34F-3390-2511-EE44-8D93FB586D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24356F-B3FB-CF7A-3F1A-A8E784361A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995FB2-FD28-3799-DE54-5E83F71679AA}"/>
              </a:ext>
            </a:extLst>
          </p:cNvPr>
          <p:cNvSpPr>
            <a:spLocks noGrp="1"/>
          </p:cNvSpPr>
          <p:nvPr>
            <p:ph type="body" idx="1"/>
          </p:nvPr>
        </p:nvSpPr>
        <p:spPr/>
        <p:txBody>
          <a:bodyPr/>
          <a:lstStyle/>
          <a:p>
            <a:r>
              <a:rPr lang="zh-CN" altLang="en-US" dirty="0"/>
              <a:t>下面介绍的是语义信息提取，目前主要有四种方式提取语义信息。</a:t>
            </a:r>
            <a:endParaRPr lang="en-US" altLang="zh-CN" dirty="0"/>
          </a:p>
          <a:p>
            <a:r>
              <a:rPr lang="zh-CN" altLang="en-US" dirty="0"/>
              <a:t>第一种是自编码器，自编码器是一种用于学习高维数据的高效表示的神经网络，其可以提取最重要的信息，因此特别适合于语义通信。自动编码器由编码器和解码器组成。与源数据相比，编码器输出具有更少维度的编码符号，因为它仅保留密钥信息，同时丢弃数据的不重要部分。然后，解码器用于从低维符号恢复原始数据。</a:t>
            </a:r>
            <a:endParaRPr lang="en-US" altLang="zh-CN" dirty="0"/>
          </a:p>
          <a:p>
            <a:endParaRPr lang="en-US" altLang="zh-CN" dirty="0"/>
          </a:p>
          <a:p>
            <a:pPr algn="l" fontAlgn="base">
              <a:lnSpc>
                <a:spcPts val="1800"/>
              </a:lnSpc>
            </a:pPr>
            <a:r>
              <a:rPr lang="zh-CN" altLang="en-US" dirty="0"/>
              <a:t>第二种是信息瓶颈， 由于语义通信的目的只是保留语义，因此语义通信的本质是有损压缩问题。</a:t>
            </a:r>
            <a:r>
              <a:rPr lang="zh-CN" altLang="en-US" b="0" i="0" dirty="0">
                <a:solidFill>
                  <a:srgbClr val="060607"/>
                </a:solidFill>
                <a:effectLst/>
                <a:latin typeface="-apple-system"/>
              </a:rPr>
              <a:t>信息瓶颈原理是一种从信息论角度提出的框架，用于解决压缩和保真之间的权衡问题。它通过在保留尽可能多的语义信息的同时，尽可能减少编码后的冗余信息，来实现高效的信息传输</a:t>
            </a:r>
            <a:r>
              <a:rPr lang="zh-CN" altLang="en-US" dirty="0"/>
              <a:t>。</a:t>
            </a:r>
            <a:r>
              <a:rPr lang="zh-CN" altLang="en-US" b="0" i="0" dirty="0">
                <a:solidFill>
                  <a:srgbClr val="060607"/>
                </a:solidFill>
                <a:effectLst/>
                <a:latin typeface="-apple-system"/>
              </a:rPr>
              <a:t>具体来说，信息瓶颈原理的目标是找到一个压缩，用字母</a:t>
            </a:r>
            <a:r>
              <a:rPr lang="en-US" altLang="zh-CN" b="0" i="0" dirty="0">
                <a:solidFill>
                  <a:srgbClr val="060607"/>
                </a:solidFill>
                <a:effectLst/>
                <a:latin typeface="-apple-system"/>
              </a:rPr>
              <a:t>Z</a:t>
            </a:r>
            <a:r>
              <a:rPr lang="zh-CN" altLang="en-US" b="0" i="0" dirty="0">
                <a:solidFill>
                  <a:srgbClr val="060607"/>
                </a:solidFill>
                <a:effectLst/>
                <a:latin typeface="-apple-system"/>
              </a:rPr>
              <a:t>表示，使得：</a:t>
            </a:r>
          </a:p>
          <a:p>
            <a:pPr algn="l" fontAlgn="base">
              <a:lnSpc>
                <a:spcPts val="1800"/>
              </a:lnSpc>
              <a:buFont typeface="Arial" panose="020B0604020202020204" pitchFamily="34" charset="0"/>
              <a:buChar char="•"/>
            </a:pPr>
            <a:r>
              <a:rPr lang="en-US" altLang="zh-CN" b="0" i="1" dirty="0">
                <a:solidFill>
                  <a:srgbClr val="060607"/>
                </a:solidFill>
                <a:effectLst/>
                <a:latin typeface="KaTeX_Math"/>
              </a:rPr>
              <a:t>Z</a:t>
            </a:r>
            <a:r>
              <a:rPr lang="en-US" altLang="zh-CN" b="0" i="0" dirty="0">
                <a:solidFill>
                  <a:srgbClr val="060607"/>
                </a:solidFill>
                <a:effectLst/>
                <a:latin typeface="inherit"/>
              </a:rPr>
              <a:t> </a:t>
            </a:r>
            <a:r>
              <a:rPr lang="zh-CN" altLang="en-US" b="0" i="0" dirty="0">
                <a:solidFill>
                  <a:srgbClr val="060607"/>
                </a:solidFill>
                <a:effectLst/>
                <a:latin typeface="inherit"/>
              </a:rPr>
              <a:t>与原始数据之间的互信息 尽可能小（即压缩程度高）。</a:t>
            </a:r>
          </a:p>
          <a:p>
            <a:pPr algn="l" fontAlgn="base">
              <a:lnSpc>
                <a:spcPts val="1800"/>
              </a:lnSpc>
              <a:buFont typeface="Arial" panose="020B0604020202020204" pitchFamily="34" charset="0"/>
              <a:buChar char="•"/>
            </a:pPr>
            <a:r>
              <a:rPr lang="en-US" altLang="zh-CN" b="0" i="1" dirty="0">
                <a:solidFill>
                  <a:srgbClr val="060607"/>
                </a:solidFill>
                <a:effectLst/>
                <a:latin typeface="KaTeX_Math"/>
              </a:rPr>
              <a:t>Z</a:t>
            </a:r>
            <a:r>
              <a:rPr lang="en-US" altLang="zh-CN" b="0" i="0" dirty="0">
                <a:solidFill>
                  <a:srgbClr val="060607"/>
                </a:solidFill>
                <a:effectLst/>
                <a:latin typeface="inherit"/>
              </a:rPr>
              <a:t> </a:t>
            </a:r>
            <a:r>
              <a:rPr lang="zh-CN" altLang="en-US" b="0" i="0" dirty="0">
                <a:solidFill>
                  <a:srgbClr val="060607"/>
                </a:solidFill>
                <a:effectLst/>
                <a:latin typeface="inherit"/>
              </a:rPr>
              <a:t>与目标变量之间的互信息 尽可能大（即保真度高）。</a:t>
            </a:r>
          </a:p>
          <a:p>
            <a:endParaRPr lang="en-US" altLang="zh-CN" b="0" i="1" dirty="0">
              <a:solidFill>
                <a:srgbClr val="060607"/>
              </a:solidFill>
              <a:effectLst/>
              <a:latin typeface="KaTeX_Math"/>
            </a:endParaRPr>
          </a:p>
          <a:p>
            <a:r>
              <a:rPr lang="zh-CN" altLang="en-US" b="1" i="0" dirty="0">
                <a:solidFill>
                  <a:srgbClr val="060607"/>
                </a:solidFill>
                <a:effectLst/>
                <a:latin typeface="-apple-system"/>
              </a:rPr>
              <a:t>互信息</a:t>
            </a:r>
            <a:r>
              <a:rPr lang="zh-CN" altLang="en-US" b="0" i="0" dirty="0">
                <a:solidFill>
                  <a:srgbClr val="060607"/>
                </a:solidFill>
                <a:effectLst/>
                <a:latin typeface="-apple-system"/>
              </a:rPr>
              <a:t>是一个衡量两个随机变量之间相互依赖程度的量，或者换句话说，一个随机变量能够提供多少关于另一个随机变量的信息。</a:t>
            </a:r>
            <a:r>
              <a:rPr lang="zh-CN" altLang="en-US" dirty="0"/>
              <a:t>在语义通信中，目标变量随应用而变化。例如，在图像分类任务中，目标变量是源图像的标签，因为我们试图对源图像进行正确分类。</a:t>
            </a:r>
            <a:endParaRPr lang="en-US" altLang="zh-CN" dirty="0"/>
          </a:p>
          <a:p>
            <a:endParaRPr lang="en-US" altLang="zh-CN" dirty="0"/>
          </a:p>
          <a:p>
            <a:r>
              <a:rPr lang="zh-CN" altLang="en-US" dirty="0"/>
              <a:t>第三种是知识图谱，由于知识图谱由节点和边组成，我们使用节点来表示原始数据中的对象或概念，而边用于表示每对节点之间的关系。每对节点和连接两点的边由三元组定义。因此，由知识图谱建模的语义信息由多个三元组组成。与其他图模型不同，</a:t>
            </a:r>
            <a:r>
              <a:rPr lang="zh-CN" altLang="en-US" b="0" i="0" dirty="0">
                <a:solidFill>
                  <a:srgbClr val="060607"/>
                </a:solidFill>
                <a:effectLst/>
                <a:latin typeface="-apple-system"/>
              </a:rPr>
              <a:t>知识图谱中的三元组不仅取决于原始数据本身，还取决于用户对数据的理解和目标。因此，不同用户从相同原始数据中提取的语义信息可能是不同的，</a:t>
            </a:r>
            <a:endParaRPr lang="en-US" altLang="zh-CN" b="0" i="0" dirty="0">
              <a:solidFill>
                <a:srgbClr val="060607"/>
              </a:solidFill>
              <a:effectLst/>
              <a:latin typeface="-apple-system"/>
            </a:endParaRPr>
          </a:p>
          <a:p>
            <a:endParaRPr lang="en-US" altLang="zh-CN" dirty="0"/>
          </a:p>
          <a:p>
            <a:pPr algn="l" fontAlgn="base">
              <a:lnSpc>
                <a:spcPts val="1800"/>
              </a:lnSpc>
            </a:pPr>
            <a:r>
              <a:rPr lang="zh-CN" altLang="en-US" dirty="0"/>
              <a:t>第四种是概率图。在有向概率图中，每个顶点代表语义实体，</a:t>
            </a:r>
            <a:r>
              <a:rPr lang="zh-CN" altLang="en-US" b="0" i="0" dirty="0">
                <a:solidFill>
                  <a:srgbClr val="060607"/>
                </a:solidFill>
                <a:effectLst/>
                <a:latin typeface="-apple-system"/>
              </a:rPr>
              <a:t>每条边代表两个顶点之间的连接概率（</a:t>
            </a:r>
            <a:r>
              <a:rPr lang="en-US" altLang="zh-CN" b="0" i="0" dirty="0">
                <a:solidFill>
                  <a:srgbClr val="060607"/>
                </a:solidFill>
                <a:effectLst/>
                <a:latin typeface="-apple-system"/>
              </a:rPr>
              <a:t>connection probability</a:t>
            </a:r>
            <a:r>
              <a:rPr lang="zh-CN" altLang="en-US" b="0" i="0" dirty="0">
                <a:solidFill>
                  <a:srgbClr val="060607"/>
                </a:solidFill>
                <a:effectLst/>
                <a:latin typeface="-apple-system"/>
              </a:rPr>
              <a:t>），换句话说就是一个实体与另一个实体之间的关联强度</a:t>
            </a:r>
            <a:r>
              <a:rPr lang="zh-CN" altLang="en-US" dirty="0"/>
              <a:t>。由于彼此之间具有高连接概率的多个顶点可以融合成单个顶点，因此新生成的顶点可以包含比原始顶点更高级别的语义信息。</a:t>
            </a:r>
            <a:r>
              <a:rPr lang="zh-CN" altLang="en-US" b="0" i="0" dirty="0">
                <a:solidFill>
                  <a:srgbClr val="060607"/>
                </a:solidFill>
                <a:effectLst/>
                <a:latin typeface="-apple-system"/>
              </a:rPr>
              <a:t>概率图通过显示不同实体之间的概率关系，可以用来提取概率较高的语义信息。具体来说：可以</a:t>
            </a:r>
            <a:r>
              <a:rPr lang="zh-CN" altLang="en-US" b="0" i="0" dirty="0">
                <a:solidFill>
                  <a:srgbClr val="060607"/>
                </a:solidFill>
                <a:effectLst/>
                <a:latin typeface="inherit"/>
              </a:rPr>
              <a:t>通过计算和分析图中各顶点之间的连接概率，可以识别出哪些实体之间关联较强。也可以通过融合高连接概率的顶点，可以提取出更高级别的语义信息，从而减少冗余，提高信息的抽象程度。</a:t>
            </a:r>
          </a:p>
          <a:p>
            <a:endParaRPr lang="zh-CN" altLang="en-US" dirty="0"/>
          </a:p>
        </p:txBody>
      </p:sp>
      <p:sp>
        <p:nvSpPr>
          <p:cNvPr id="4" name="灯片编号占位符 3">
            <a:extLst>
              <a:ext uri="{FF2B5EF4-FFF2-40B4-BE49-F238E27FC236}">
                <a16:creationId xmlns:a16="http://schemas.microsoft.com/office/drawing/2014/main" id="{73A79ABC-457B-1361-82C9-1571F7A4AB17}"/>
              </a:ext>
            </a:extLst>
          </p:cNvPr>
          <p:cNvSpPr>
            <a:spLocks noGrp="1"/>
          </p:cNvSpPr>
          <p:nvPr>
            <p:ph type="sldNum" sz="quarter" idx="5"/>
          </p:nvPr>
        </p:nvSpPr>
        <p:spPr/>
        <p:txBody>
          <a:bodyPr/>
          <a:lstStyle/>
          <a:p>
            <a:fld id="{732CD936-F134-4DC6-9406-18F65D7C4A01}" type="slidenum">
              <a:rPr lang="zh-CN" altLang="en-US" smtClean="0"/>
              <a:t>4</a:t>
            </a:fld>
            <a:endParaRPr lang="zh-CN" altLang="en-US"/>
          </a:p>
        </p:txBody>
      </p:sp>
    </p:spTree>
    <p:extLst>
      <p:ext uri="{BB962C8B-B14F-4D97-AF65-F5344CB8AC3E}">
        <p14:creationId xmlns:p14="http://schemas.microsoft.com/office/powerpoint/2010/main" val="2060246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5BEEC-46AF-8FD3-5DDB-0DA9F9A393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ADBD1CD-F366-3AE7-B4ED-51D6CFB26E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126526-6FB1-326A-602F-AED5103F766D}"/>
              </a:ext>
            </a:extLst>
          </p:cNvPr>
          <p:cNvSpPr>
            <a:spLocks noGrp="1"/>
          </p:cNvSpPr>
          <p:nvPr>
            <p:ph type="body" idx="1"/>
          </p:nvPr>
        </p:nvSpPr>
        <p:spPr/>
        <p:txBody>
          <a:bodyPr/>
          <a:lstStyle/>
          <a:p>
            <a:r>
              <a:rPr lang="zh-CN" altLang="en-US" dirty="0"/>
              <a:t>使用不同的方法提取语义信息有不同的优缺点，使用自编码器时可以基于各种类型的神经网络来实现，例如卷积神经网络、</a:t>
            </a:r>
            <a:r>
              <a:rPr lang="en-US" altLang="zh-CN" dirty="0"/>
              <a:t>transformer</a:t>
            </a:r>
            <a:r>
              <a:rPr lang="zh-CN" altLang="en-US" dirty="0"/>
              <a:t>和全连接神经网络。因此，它适用于包括文本、图像、视频和多模态数据在内的不同源数据的语义通信。此外，由于编码器的输出具有小得多的维度，因此可以显著提高语义通信的传输效率。还可以以自我监督的方式训练自编码器。然而，自编码器也存在一些关键挑战。特别是，即使自动编码器生成的编码可以被机器有效地理解，但它对人类来说是不可理解的。</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第二个是信息瓶颈，它的优点在于，提供了在给定失真下使速率最小化的特定理论界限。这里的</a:t>
            </a:r>
            <a:r>
              <a:rPr lang="zh-CN" altLang="en-US" b="0" i="0" dirty="0">
                <a:solidFill>
                  <a:srgbClr val="060607"/>
                </a:solidFill>
                <a:effectLst/>
                <a:latin typeface="-apple-system"/>
              </a:rPr>
              <a:t>速率指的是传输信息所需的比特数。失真指的是压缩过程中信息的丢失或变形程度。换句话说，假设我们已经确定了一个可以接受的失真水平，信息瓶颈原理能够告诉我们，在这个失真水平下，理论上可以达到的最大数据压缩率是多少。而缺点是显而易见的，在实践中，很难获得计算所需变量的值，</a:t>
            </a:r>
            <a:r>
              <a:rPr lang="zh-CN" altLang="en-US" dirty="0"/>
              <a:t>因此，信息瓶颈不能直接用于指导语义通信的训练过程。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60607"/>
              </a:solidFill>
              <a:effectLst/>
              <a:latin typeface="-apple-system"/>
            </a:endParaRPr>
          </a:p>
          <a:p>
            <a:r>
              <a:rPr lang="zh-CN" altLang="en-US" dirty="0"/>
              <a:t>然而，在实践中，信息位的联合分布和边缘分布很难获得，</a:t>
            </a:r>
            <a:endParaRPr lang="en-US" altLang="zh-CN" dirty="0"/>
          </a:p>
          <a:p>
            <a:endParaRPr lang="en-US" altLang="zh-CN" dirty="0"/>
          </a:p>
          <a:p>
            <a:endParaRPr lang="en-US" altLang="zh-CN" dirty="0"/>
          </a:p>
          <a:p>
            <a:r>
              <a:rPr lang="zh-CN" altLang="en-US" dirty="0"/>
              <a:t>使用知识图谱时，提取的语义信息是人类可理解的。因此，当接收器接收到语义信息时，接收器可能不需要恢复原始数据，因为语义信息表示原始数据的类似含义。其次，可以根据网络条件和资源来管理由几个三元组组成的语义信息的数据大小。特别地，当网络资源</a:t>
            </a:r>
            <a:r>
              <a:rPr lang="en-US" altLang="zh-CN" dirty="0"/>
              <a:t>(</a:t>
            </a:r>
            <a:r>
              <a:rPr lang="zh-CN" altLang="en-US" dirty="0"/>
              <a:t>即，带宽</a:t>
            </a:r>
            <a:r>
              <a:rPr lang="en-US" altLang="zh-CN" dirty="0"/>
              <a:t>)</a:t>
            </a:r>
            <a:r>
              <a:rPr lang="zh-CN" altLang="en-US" dirty="0"/>
              <a:t>受限时，可以限制语义信息中的三元组的数量以满足通信服务要求</a:t>
            </a:r>
            <a:r>
              <a:rPr lang="en-US" altLang="zh-CN" dirty="0"/>
              <a:t>(</a:t>
            </a:r>
            <a:r>
              <a:rPr lang="zh-CN" altLang="en-US" dirty="0"/>
              <a:t>即，延迟</a:t>
            </a:r>
            <a:r>
              <a:rPr lang="en-US" altLang="zh-CN" dirty="0"/>
              <a:t>)</a:t>
            </a:r>
            <a:r>
              <a:rPr lang="zh-CN" altLang="en-US" dirty="0"/>
              <a:t>。然而，利用知识图获取语义信息也面临几个挑战。首先，通过基于神经网络的方法提取语义信息中的所有三元组。因此，若将知识图用于能量有限的设备（即物联网设备）时，必须考虑减少训练这些神经网络的复杂性和时间。第二，目前的大多数研究假设所有用户对三元组提取都有相同的知识，这可能是不切实际的。因为</a:t>
            </a:r>
            <a:r>
              <a:rPr lang="zh-CN" altLang="en-US" b="0" i="0" dirty="0">
                <a:solidFill>
                  <a:srgbClr val="060607"/>
                </a:solidFill>
                <a:effectLst/>
                <a:latin typeface="-apple-system"/>
              </a:rPr>
              <a:t>不同用户可能具有不同的知识背景、经验和目标，这会影响他们对同一数据的理解和语义信息的提取。</a:t>
            </a:r>
            <a:r>
              <a:rPr lang="zh-CN" altLang="en-US" dirty="0"/>
              <a:t>因此，有必要设计新的方法来为每个用户建模和生成唯一的知识库。</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而使用概率图提取语义信息，它的优点在于，</a:t>
            </a:r>
            <a:r>
              <a:rPr lang="zh-CN" altLang="en-US" sz="1200" baseline="0" dirty="0">
                <a:latin typeface="Times New Roman" panose="02020603050405020304" pitchFamily="18" charset="0"/>
                <a:ea typeface="微软雅黑" panose="020B0503020204020204" pitchFamily="34" charset="-122"/>
              </a:rPr>
              <a:t>可以利用概率图进行推理，同时可以使用</a:t>
            </a:r>
            <a:r>
              <a:rPr lang="zh-CN" altLang="en-US" dirty="0"/>
              <a:t>低级语义实体组合成高级语义实体，从而生成不同级别的语义信息。缺点就是由于概率图用神经网络学习，并且多级语义信息提取需要额外的计算，所以需要高计算复杂度，以及需要共享公共知识等。</a:t>
            </a:r>
            <a:endParaRPr lang="en-US" altLang="zh-CN" dirty="0"/>
          </a:p>
          <a:p>
            <a:endParaRPr lang="zh-CN" altLang="en-US" dirty="0"/>
          </a:p>
        </p:txBody>
      </p:sp>
      <p:sp>
        <p:nvSpPr>
          <p:cNvPr id="4" name="灯片编号占位符 3">
            <a:extLst>
              <a:ext uri="{FF2B5EF4-FFF2-40B4-BE49-F238E27FC236}">
                <a16:creationId xmlns:a16="http://schemas.microsoft.com/office/drawing/2014/main" id="{FEFCB98F-AD1A-D327-B706-7C3D2298EB32}"/>
              </a:ext>
            </a:extLst>
          </p:cNvPr>
          <p:cNvSpPr>
            <a:spLocks noGrp="1"/>
          </p:cNvSpPr>
          <p:nvPr>
            <p:ph type="sldNum" sz="quarter" idx="5"/>
          </p:nvPr>
        </p:nvSpPr>
        <p:spPr/>
        <p:txBody>
          <a:bodyPr/>
          <a:lstStyle/>
          <a:p>
            <a:fld id="{732CD936-F134-4DC6-9406-18F65D7C4A01}" type="slidenum">
              <a:rPr lang="zh-CN" altLang="en-US" smtClean="0"/>
              <a:t>5</a:t>
            </a:fld>
            <a:endParaRPr lang="zh-CN" altLang="en-US"/>
          </a:p>
        </p:txBody>
      </p:sp>
    </p:spTree>
    <p:extLst>
      <p:ext uri="{BB962C8B-B14F-4D97-AF65-F5344CB8AC3E}">
        <p14:creationId xmlns:p14="http://schemas.microsoft.com/office/powerpoint/2010/main" val="2532916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57644-B7BB-43C8-A175-F0858645F2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C0F67F-13B2-ED9B-B7D1-469A0CBDFB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50D350-ECA5-150B-7BE4-8B7FA8FAFA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150" dirty="0">
                <a:latin typeface="Arial" panose="020B0604020202020204" pitchFamily="34" charset="0"/>
                <a:ea typeface="Microsoft YaHei" panose="020B0503020204020204" pitchFamily="34" charset="-122"/>
                <a:cs typeface="Arial" panose="020B0604020202020204" pitchFamily="34" charset="0"/>
              </a:rPr>
              <a:t>目前安全语义通信的挑战主要分为两个方面：语义信息传输过程中的信息安全与语义机器学习（</a:t>
            </a:r>
            <a:r>
              <a:rPr lang="en-US" altLang="zh-CN" spc="150" dirty="0">
                <a:latin typeface="Arial" panose="020B0604020202020204" pitchFamily="34" charset="0"/>
                <a:ea typeface="Microsoft YaHei" panose="020B0503020204020204" pitchFamily="34" charset="-122"/>
                <a:cs typeface="Arial" panose="020B0604020202020204" pitchFamily="34" charset="0"/>
              </a:rPr>
              <a:t>ML</a:t>
            </a:r>
            <a:r>
              <a:rPr lang="zh-CN" altLang="en-US" spc="150" dirty="0">
                <a:latin typeface="Arial" panose="020B0604020202020204" pitchFamily="34" charset="0"/>
                <a:ea typeface="Microsoft YaHei" panose="020B0503020204020204" pitchFamily="34" charset="-122"/>
                <a:cs typeface="Arial" panose="020B0604020202020204" pitchFamily="34" charset="0"/>
              </a:rPr>
              <a:t>）模型的安全。首先介绍先语义信息传输中的安全问题。</a:t>
            </a:r>
          </a:p>
          <a:p>
            <a:endParaRPr lang="en-US" altLang="zh-CN" dirty="0"/>
          </a:p>
          <a:p>
            <a:r>
              <a:rPr lang="zh-CN" altLang="en-US" dirty="0"/>
              <a:t>第一个方面是信息瓶颈安全。利用原始信息和语义信息之间的互信息以及语义信息和目标变量之间的互信息来分别表示语义通信系统的压缩率和失真情况。当攻击者试图在语义通信期间检测合法用户的敏感语义信息时，可以通过最小化敏感信息和编码语义符号之间的互信息来降低敏感语义信息泄漏概率</a:t>
            </a:r>
            <a:endParaRPr lang="en-US" altLang="zh-CN" dirty="0"/>
          </a:p>
          <a:p>
            <a:endParaRPr lang="en-US" altLang="zh-CN" dirty="0"/>
          </a:p>
          <a:p>
            <a:r>
              <a:rPr lang="zh-CN" altLang="en-US" dirty="0"/>
              <a:t>第二个是转换语义通信安全，在语义通信中，我们不仅要考虑攻击者检测到的数据量，还要考虑检测到的原始数据的含义。可以使用两种方法来保护发送者的数据隐私，第一种是，向攻击者想要攻击的用户发送干扰信号，从而保护用户的数据隐私。第二，可以修改语义信息中的三元组，以避免携带攻击者想要检测的三元组。</a:t>
            </a:r>
            <a:endParaRPr lang="en-US" altLang="zh-CN" dirty="0"/>
          </a:p>
          <a:p>
            <a:endParaRPr lang="en-US" altLang="zh-CN" dirty="0"/>
          </a:p>
          <a:p>
            <a:r>
              <a:rPr lang="zh-CN" altLang="en-US" dirty="0"/>
              <a:t>第三个是物理层安全，其中包括</a:t>
            </a:r>
            <a:r>
              <a:rPr lang="zh-CN" altLang="en-US" spc="150" dirty="0">
                <a:latin typeface="Arial" panose="020B0604020202020204" pitchFamily="34" charset="0"/>
                <a:ea typeface="Microsoft YaHei" panose="020B0503020204020204" pitchFamily="34" charset="-122"/>
                <a:cs typeface="Arial" panose="020B0604020202020204" pitchFamily="34" charset="0"/>
              </a:rPr>
              <a:t>公共知识库安全。对于公共知识库安全，分为两种情况。对于窃听的情况，可以泄露发送者的知识。对于干扰情况，干扰者可以发送错误的知识，这可以导致合法用户从接收到的语义信息中恢复错误的消息。</a:t>
            </a:r>
            <a:endParaRPr lang="zh-CN" altLang="en-US" dirty="0"/>
          </a:p>
        </p:txBody>
      </p:sp>
      <p:sp>
        <p:nvSpPr>
          <p:cNvPr id="4" name="灯片编号占位符 3">
            <a:extLst>
              <a:ext uri="{FF2B5EF4-FFF2-40B4-BE49-F238E27FC236}">
                <a16:creationId xmlns:a16="http://schemas.microsoft.com/office/drawing/2014/main" id="{572BDE08-63A4-200E-8F87-3DCB9BD6652C}"/>
              </a:ext>
            </a:extLst>
          </p:cNvPr>
          <p:cNvSpPr>
            <a:spLocks noGrp="1"/>
          </p:cNvSpPr>
          <p:nvPr>
            <p:ph type="sldNum" sz="quarter" idx="5"/>
          </p:nvPr>
        </p:nvSpPr>
        <p:spPr/>
        <p:txBody>
          <a:bodyPr/>
          <a:lstStyle/>
          <a:p>
            <a:fld id="{732CD936-F134-4DC6-9406-18F65D7C4A01}" type="slidenum">
              <a:rPr lang="zh-CN" altLang="en-US" smtClean="0"/>
              <a:t>6</a:t>
            </a:fld>
            <a:endParaRPr lang="zh-CN" altLang="en-US"/>
          </a:p>
        </p:txBody>
      </p:sp>
    </p:spTree>
    <p:extLst>
      <p:ext uri="{BB962C8B-B14F-4D97-AF65-F5344CB8AC3E}">
        <p14:creationId xmlns:p14="http://schemas.microsoft.com/office/powerpoint/2010/main" val="82186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8F0E1-B395-7190-56E2-77FF1515F6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8D5120-635C-42A1-A92A-792B7428F5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3FCB45-2946-10CE-06D5-C59102A16D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150" dirty="0">
                <a:latin typeface="Arial" panose="020B0604020202020204" pitchFamily="34" charset="0"/>
                <a:ea typeface="Microsoft YaHei" panose="020B0503020204020204" pitchFamily="34" charset="-122"/>
                <a:cs typeface="Arial" panose="020B0604020202020204" pitchFamily="34" charset="0"/>
              </a:rPr>
              <a:t>第二种就是语义机器学习模型安全，目前模型训练流程是从传感器采集原始数据，经过预处理得到数据集，再对模型进行训练，预测结果。</a:t>
            </a: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150" dirty="0">
                <a:latin typeface="Arial" panose="020B0604020202020204" pitchFamily="34" charset="0"/>
                <a:ea typeface="Microsoft YaHei" panose="020B0503020204020204" pitchFamily="34" charset="-122"/>
                <a:cs typeface="Arial" panose="020B0604020202020204" pitchFamily="34" charset="0"/>
              </a:rPr>
              <a:t>采集数据时，可能会遇到脏数据，假数据等情况，</a:t>
            </a: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对数据进行预处理时，黑盒和公平性是安全风险的两大来源。一方面，基于神经网络的机器学习算法通过复杂的计算过程提取输入数据的特征，然后将其分类到校准的类别中，但现有的科学知识和原理无法对分类结果给出合理的解释，这是攻击难以被有效防御的根本原因。另一方面，在从海量数据中提取知识的过程中，通常采用排序、分类、关联、过滤、注意力机制等算法对数据项进行处理。如果算法在不同的性别或种族设置下表现出不公平的输出，使用语义通信系统的信息传输将遭受复杂的社会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要训练语义</a:t>
            </a:r>
            <a:r>
              <a:rPr lang="en-US" altLang="zh-CN" dirty="0"/>
              <a:t>ML</a:t>
            </a:r>
            <a:r>
              <a:rPr lang="zh-CN" altLang="en-US" dirty="0"/>
              <a:t>模型，提供智能通信服务，需要构建各种开发库，连接异构计算设备，搭建云平台。一旦这些基础设施中的漏洞被攻击者利用，通过这些基础设施生成的语义</a:t>
            </a:r>
            <a:r>
              <a:rPr lang="en-US" altLang="zh-CN" dirty="0"/>
              <a:t>ML</a:t>
            </a:r>
            <a:r>
              <a:rPr lang="zh-CN" altLang="en-US" dirty="0"/>
              <a:t>模型可能会表现出异常行为。例如，</a:t>
            </a:r>
            <a:r>
              <a:rPr lang="en-US" altLang="zh-CN" dirty="0" err="1"/>
              <a:t>Tensorflow</a:t>
            </a:r>
            <a:r>
              <a:rPr lang="zh-CN" altLang="en-US" dirty="0"/>
              <a:t>和</a:t>
            </a:r>
            <a:r>
              <a:rPr lang="en-US" altLang="zh-CN" dirty="0" err="1"/>
              <a:t>PyTorch</a:t>
            </a:r>
            <a:r>
              <a:rPr lang="zh-CN" altLang="en-US" dirty="0"/>
              <a:t>上的恶意软件可能会修改模型结构，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根据已知攻击的特点，相应的对策主要可分为三个分支： </a:t>
            </a:r>
            <a:r>
              <a:rPr lang="en-US" altLang="zh-CN" dirty="0"/>
              <a:t>1) </a:t>
            </a:r>
            <a:r>
              <a:rPr lang="zh-CN" altLang="en-US" dirty="0"/>
              <a:t>反中毒；</a:t>
            </a:r>
            <a:r>
              <a:rPr lang="en-US" altLang="zh-CN" dirty="0"/>
              <a:t>2) </a:t>
            </a:r>
            <a:r>
              <a:rPr lang="zh-CN" altLang="en-US" dirty="0"/>
              <a:t>提高对抗性实例的鲁棒性；</a:t>
            </a:r>
            <a:r>
              <a:rPr lang="en-US" altLang="zh-CN" dirty="0"/>
              <a:t>3) </a:t>
            </a:r>
            <a:r>
              <a:rPr lang="zh-CN" altLang="en-US" dirty="0"/>
              <a:t>防止隐私泄露。关于反中毒方法，有三种不同的设计范式，包括 </a:t>
            </a:r>
            <a:r>
              <a:rPr lang="en-US" altLang="zh-CN" dirty="0"/>
              <a:t>a) </a:t>
            </a:r>
            <a:r>
              <a:rPr lang="zh-CN" altLang="en-US" dirty="0"/>
              <a:t>删除中毒数据；</a:t>
            </a:r>
            <a:r>
              <a:rPr lang="en-US" altLang="zh-CN" dirty="0"/>
              <a:t>b) </a:t>
            </a:r>
            <a:r>
              <a:rPr lang="zh-CN" altLang="en-US" dirty="0"/>
              <a:t>平滑异常激活值；</a:t>
            </a:r>
            <a:r>
              <a:rPr lang="en-US" altLang="zh-CN" dirty="0"/>
              <a:t>c) </a:t>
            </a:r>
            <a:r>
              <a:rPr lang="zh-CN" altLang="en-US" dirty="0"/>
              <a:t>清除隐藏的后门。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在模型稳健性方面，最常用的对策是对抗训练和差分隐私。然而，对抗训练往往需要更多的数据样本，而差分隐私可能会降低模型的准确性，因此结合模型的可解释性来探索对抗样本的成因成为当前的热点。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为了防止攻击者从</a:t>
            </a:r>
            <a:r>
              <a:rPr lang="en-US" altLang="zh-CN" dirty="0"/>
              <a:t>ML</a:t>
            </a:r>
            <a:r>
              <a:rPr lang="zh-CN" altLang="en-US" dirty="0"/>
              <a:t>模型中恢复原始数据和语义，正在研究隐私保护框架，如机密计算、差分隐私</a:t>
            </a:r>
            <a:r>
              <a:rPr lang="en-US" altLang="zh-CN" dirty="0"/>
              <a:t>【15】</a:t>
            </a:r>
            <a:r>
              <a:rPr lang="zh-CN" altLang="en-US" dirty="0"/>
              <a:t>和联合学习，以满足不同场景中的个人需求。</a:t>
            </a:r>
          </a:p>
        </p:txBody>
      </p:sp>
      <p:sp>
        <p:nvSpPr>
          <p:cNvPr id="4" name="灯片编号占位符 3">
            <a:extLst>
              <a:ext uri="{FF2B5EF4-FFF2-40B4-BE49-F238E27FC236}">
                <a16:creationId xmlns:a16="http://schemas.microsoft.com/office/drawing/2014/main" id="{B4BB954C-3840-A209-84BE-B60D31C21334}"/>
              </a:ext>
            </a:extLst>
          </p:cNvPr>
          <p:cNvSpPr>
            <a:spLocks noGrp="1"/>
          </p:cNvSpPr>
          <p:nvPr>
            <p:ph type="sldNum" sz="quarter" idx="5"/>
          </p:nvPr>
        </p:nvSpPr>
        <p:spPr/>
        <p:txBody>
          <a:bodyPr/>
          <a:lstStyle/>
          <a:p>
            <a:fld id="{732CD936-F134-4DC6-9406-18F65D7C4A01}" type="slidenum">
              <a:rPr lang="zh-CN" altLang="en-US" smtClean="0"/>
              <a:t>7</a:t>
            </a:fld>
            <a:endParaRPr lang="zh-CN" altLang="en-US"/>
          </a:p>
        </p:txBody>
      </p:sp>
    </p:spTree>
    <p:extLst>
      <p:ext uri="{BB962C8B-B14F-4D97-AF65-F5344CB8AC3E}">
        <p14:creationId xmlns:p14="http://schemas.microsoft.com/office/powerpoint/2010/main" val="2785418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8</a:t>
            </a:fld>
            <a:endParaRPr lang="zh-CN" altLang="en-US"/>
          </a:p>
        </p:txBody>
      </p:sp>
    </p:spTree>
    <p:extLst>
      <p:ext uri="{BB962C8B-B14F-4D97-AF65-F5344CB8AC3E}">
        <p14:creationId xmlns:p14="http://schemas.microsoft.com/office/powerpoint/2010/main" val="2158165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在这里，我们假设发送端天际线数量，合法接收者天线数量和窃听者天线的数量分为别</a:t>
                </a:r>
                <a:r>
                  <a:rPr lang="en-US" altLang="zh-CN" dirty="0" err="1"/>
                  <a:t>Nt</a:t>
                </a:r>
                <a:r>
                  <a:rPr lang="zh-CN" altLang="en-US" dirty="0"/>
                  <a:t>，</a:t>
                </a:r>
                <a:r>
                  <a:rPr lang="en-US" altLang="zh-CN" dirty="0"/>
                  <a:t>Nr</a:t>
                </a:r>
                <a:r>
                  <a:rPr lang="zh-CN" altLang="en-US" dirty="0"/>
                  <a:t>和</a:t>
                </a:r>
                <a:r>
                  <a:rPr lang="en-US" altLang="zh-CN" dirty="0"/>
                  <a:t>Ne</a:t>
                </a:r>
                <a:r>
                  <a:rPr lang="zh-CN" altLang="en-US" dirty="0"/>
                  <a:t>，原数图像为</a:t>
                </a:r>
                <a:r>
                  <a:rPr lang="en-US" altLang="zh-CN" dirty="0"/>
                  <a:t>x</a:t>
                </a:r>
                <a:r>
                  <a:rPr lang="zh-CN" altLang="en-US" dirty="0"/>
                  <a:t>，经过语义编码器提取特征后，会得到语义信息</a:t>
                </a:r>
                <a:r>
                  <a:rPr lang="en-US" altLang="zh-CN" dirty="0"/>
                  <a:t>z</a:t>
                </a:r>
                <a:r>
                  <a:rPr lang="zh-CN" altLang="en-US" dirty="0"/>
                  <a:t>。信道预编码层用一个矩阵</a:t>
                </a:r>
                <a:r>
                  <a:rPr lang="en-US" altLang="zh-CN" dirty="0"/>
                  <a:t>F</a:t>
                </a:r>
                <a:r>
                  <a:rPr lang="zh-CN" altLang="en-US" dirty="0"/>
                  <a:t>表示，</a:t>
                </a:r>
                <a:r>
                  <a:rPr lang="zh-CN" altLang="en-US" dirty="0">
                    <a:latin typeface="Times New Roman" panose="02020603050405020304" pitchFamily="18" charset="0"/>
                    <a:ea typeface="微软雅黑" panose="020B0503020204020204" pitchFamily="34" charset="-122"/>
                  </a:rPr>
                  <a:t>信道高斯噪声是</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r>
                          <a:rPr lang="en-US" altLang="zh-CN" b="0" i="1" smtClean="0">
                            <a:latin typeface="Cambria Math" panose="02040503050406030204" pitchFamily="18" charset="0"/>
                            <a:ea typeface="Cambria Math" panose="02040503050406030204" pitchFamily="18" charset="0"/>
                          </a:rPr>
                          <m:t>𝑏</m:t>
                        </m:r>
                      </m:sub>
                    </m:sSub>
                    <m:r>
                      <a:rPr lang="zh-CN" altLang="en-US" b="0" i="1" smtClean="0">
                        <a:latin typeface="Cambria Math" panose="02040503050406030204" pitchFamily="18" charset="0"/>
                        <a:ea typeface="Cambria Math" panose="02040503050406030204" pitchFamily="18" charset="0"/>
                      </a:rPr>
                      <m:t>和</m:t>
                    </m:r>
                  </m:oMath>
                </a14:m>
                <a:r>
                  <a:rPr lang="en-US" altLang="zh-CN" dirty="0">
                    <a:latin typeface="Times New Roman" panose="02020603050405020304" pitchFamily="18" charset="0"/>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𝑒</m:t>
                        </m:r>
                      </m:sub>
                    </m:sSub>
                    <m:r>
                      <a:rPr lang="zh-CN" altLang="en-US" i="1" smtClean="0">
                        <a:latin typeface="Cambria Math" panose="02040503050406030204" pitchFamily="18" charset="0"/>
                        <a:ea typeface="Cambria Math" panose="02040503050406030204" pitchFamily="18" charset="0"/>
                      </a:rPr>
                      <m:t>，</m:t>
                    </m:r>
                  </m:oMath>
                </a14:m>
                <a:r>
                  <a:rPr lang="zh-CN" altLang="en-US" dirty="0">
                    <a:latin typeface="Times New Roman" panose="02020603050405020304" pitchFamily="18" charset="0"/>
                    <a:ea typeface="微软雅黑" panose="020B0503020204020204" pitchFamily="34" charset="-122"/>
                  </a:rPr>
                  <a:t>发送端到合法接收者的信道用矩阵</a:t>
                </a:r>
                <a:r>
                  <a:rPr lang="en-US" altLang="zh-CN" dirty="0">
                    <a:latin typeface="Times New Roman" panose="02020603050405020304" pitchFamily="18" charset="0"/>
                    <a:ea typeface="微软雅黑" panose="020B0503020204020204" pitchFamily="34" charset="-122"/>
                  </a:rPr>
                  <a:t>H</a:t>
                </a:r>
                <a:r>
                  <a:rPr lang="zh-CN" altLang="en-US" dirty="0">
                    <a:latin typeface="Times New Roman" panose="02020603050405020304" pitchFamily="18" charset="0"/>
                    <a:ea typeface="微软雅黑" panose="020B0503020204020204" pitchFamily="34" charset="-122"/>
                  </a:rPr>
                  <a:t>表示，该信道为莱斯信道，而发送端到窃听者的信道用矩阵</a:t>
                </a:r>
                <a:r>
                  <a:rPr lang="en-US" altLang="zh-CN" dirty="0">
                    <a:latin typeface="Times New Roman" panose="02020603050405020304" pitchFamily="18" charset="0"/>
                    <a:ea typeface="微软雅黑" panose="020B0503020204020204" pitchFamily="34" charset="-122"/>
                  </a:rPr>
                  <a:t>G</a:t>
                </a:r>
                <a:r>
                  <a:rPr lang="zh-CN" altLang="en-US" dirty="0">
                    <a:latin typeface="Times New Roman" panose="02020603050405020304" pitchFamily="18" charset="0"/>
                    <a:ea typeface="微软雅黑" panose="020B0503020204020204" pitchFamily="34" charset="-122"/>
                  </a:rPr>
                  <a:t>表示，该信道为瑞利信道。</a:t>
                </a:r>
                <a:r>
                  <a:rPr lang="zh-CN" altLang="en-US" sz="1200" b="0" i="0" kern="1200" dirty="0">
                    <a:solidFill>
                      <a:schemeClr val="tx1"/>
                    </a:solidFill>
                    <a:effectLst/>
                    <a:latin typeface="+mn-lt"/>
                    <a:ea typeface="+mn-ea"/>
                    <a:cs typeface="+mn-cs"/>
                  </a:rPr>
                  <a:t>因为窃听者通常处于更不利的信道条件下。</a:t>
                </a:r>
                <a:endParaRPr lang="zh-CN" altLang="en-US" dirty="0">
                  <a:latin typeface="Times New Roman" panose="02020603050405020304" pitchFamily="18" charset="0"/>
                  <a:ea typeface="微软雅黑" panose="020B0503020204020204" pitchFamily="34"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在这里，我们假设发送端天际线数量，合法接收者天线数量和窃听者天线的数量分为别</a:t>
                </a:r>
                <a:r>
                  <a:rPr lang="en-US" altLang="zh-CN" dirty="0" err="1"/>
                  <a:t>Nt</a:t>
                </a:r>
                <a:r>
                  <a:rPr lang="zh-CN" altLang="en-US" dirty="0"/>
                  <a:t>，</a:t>
                </a:r>
                <a:r>
                  <a:rPr lang="en-US" altLang="zh-CN" dirty="0"/>
                  <a:t>Nr</a:t>
                </a:r>
                <a:r>
                  <a:rPr lang="zh-CN" altLang="en-US" dirty="0"/>
                  <a:t>和</a:t>
                </a:r>
                <a:r>
                  <a:rPr lang="en-US" altLang="zh-CN" dirty="0"/>
                  <a:t>Ne</a:t>
                </a:r>
                <a:r>
                  <a:rPr lang="zh-CN" altLang="en-US" dirty="0"/>
                  <a:t>，原数图像为</a:t>
                </a:r>
                <a:r>
                  <a:rPr lang="en-US" altLang="zh-CN" dirty="0"/>
                  <a:t>x</a:t>
                </a:r>
                <a:r>
                  <a:rPr lang="zh-CN" altLang="en-US" dirty="0"/>
                  <a:t>，经过语义编码器提取特征后，会得到语义信息</a:t>
                </a:r>
                <a:r>
                  <a:rPr lang="en-US" altLang="zh-CN" dirty="0"/>
                  <a:t>z</a:t>
                </a:r>
                <a:r>
                  <a:rPr lang="zh-CN" altLang="en-US" dirty="0"/>
                  <a:t>。信道预编码层用一个矩阵</a:t>
                </a:r>
                <a:r>
                  <a:rPr lang="en-US" altLang="zh-CN" dirty="0"/>
                  <a:t>F</a:t>
                </a:r>
                <a:r>
                  <a:rPr lang="zh-CN" altLang="en-US" dirty="0"/>
                  <a:t>表示，</a:t>
                </a:r>
                <a:r>
                  <a:rPr lang="zh-CN" altLang="en-US" dirty="0">
                    <a:latin typeface="Times New Roman" panose="02020603050405020304" pitchFamily="18" charset="0"/>
                    <a:ea typeface="微软雅黑" panose="020B0503020204020204" pitchFamily="34" charset="-122"/>
                  </a:rPr>
                  <a:t>信道高斯噪声是</a:t>
                </a:r>
                <a:r>
                  <a:rPr lang="en-US" altLang="zh-CN" b="0" i="0">
                    <a:latin typeface="Cambria Math" panose="02040503050406030204" pitchFamily="18" charset="0"/>
                    <a:ea typeface="Cambria Math" panose="02040503050406030204" pitchFamily="18" charset="0"/>
                  </a:rPr>
                  <a:t>𝑛_𝑏</a:t>
                </a:r>
                <a:r>
                  <a:rPr lang="zh-CN" altLang="en-US" b="0" i="0">
                    <a:latin typeface="Cambria Math" panose="02040503050406030204" pitchFamily="18" charset="0"/>
                    <a:ea typeface="Cambria Math" panose="02040503050406030204" pitchFamily="18" charset="0"/>
                  </a:rPr>
                  <a:t> 和</a:t>
                </a:r>
                <a:r>
                  <a:rPr lang="en-US" altLang="zh-CN" dirty="0">
                    <a:latin typeface="Times New Roman" panose="02020603050405020304" pitchFamily="18" charset="0"/>
                    <a:ea typeface="微软雅黑" panose="020B0503020204020204" pitchFamily="34" charset="-122"/>
                  </a:rPr>
                  <a:t> </a:t>
                </a:r>
                <a:r>
                  <a:rPr lang="en-US" altLang="zh-CN" i="0">
                    <a:latin typeface="Cambria Math" panose="02040503050406030204" pitchFamily="18" charset="0"/>
                    <a:ea typeface="Cambria Math" panose="02040503050406030204" pitchFamily="18" charset="0"/>
                  </a:rPr>
                  <a:t>𝑛_𝑒</a:t>
                </a:r>
                <a:r>
                  <a:rPr lang="zh-CN" altLang="en-US" i="0">
                    <a:latin typeface="Cambria Math" panose="02040503050406030204" pitchFamily="18" charset="0"/>
                    <a:ea typeface="Cambria Math" panose="02040503050406030204" pitchFamily="18" charset="0"/>
                  </a:rPr>
                  <a:t>，</a:t>
                </a:r>
                <a:r>
                  <a:rPr lang="zh-CN" altLang="en-US" dirty="0">
                    <a:latin typeface="Times New Roman" panose="02020603050405020304" pitchFamily="18" charset="0"/>
                    <a:ea typeface="微软雅黑" panose="020B0503020204020204" pitchFamily="34" charset="-122"/>
                  </a:rPr>
                  <a:t>发送端到合法接收者的信道用矩阵</a:t>
                </a:r>
                <a:r>
                  <a:rPr lang="en-US" altLang="zh-CN" dirty="0">
                    <a:latin typeface="Times New Roman" panose="02020603050405020304" pitchFamily="18" charset="0"/>
                    <a:ea typeface="微软雅黑" panose="020B0503020204020204" pitchFamily="34" charset="-122"/>
                  </a:rPr>
                  <a:t>H</a:t>
                </a:r>
                <a:r>
                  <a:rPr lang="zh-CN" altLang="en-US" dirty="0">
                    <a:latin typeface="Times New Roman" panose="02020603050405020304" pitchFamily="18" charset="0"/>
                    <a:ea typeface="微软雅黑" panose="020B0503020204020204" pitchFamily="34" charset="-122"/>
                  </a:rPr>
                  <a:t>表示，该信道为莱斯信道，而发送端到窃听者的信道用矩阵</a:t>
                </a:r>
                <a:r>
                  <a:rPr lang="en-US" altLang="zh-CN" dirty="0">
                    <a:latin typeface="Times New Roman" panose="02020603050405020304" pitchFamily="18" charset="0"/>
                    <a:ea typeface="微软雅黑" panose="020B0503020204020204" pitchFamily="34" charset="-122"/>
                  </a:rPr>
                  <a:t>G</a:t>
                </a:r>
                <a:r>
                  <a:rPr lang="zh-CN" altLang="en-US" dirty="0">
                    <a:latin typeface="Times New Roman" panose="02020603050405020304" pitchFamily="18" charset="0"/>
                    <a:ea typeface="微软雅黑" panose="020B0503020204020204" pitchFamily="34" charset="-122"/>
                  </a:rPr>
                  <a:t>表示，该信道为瑞利信道。</a:t>
                </a:r>
                <a:r>
                  <a:rPr lang="zh-CN" altLang="en-US" sz="1200" b="0" i="0" kern="1200" dirty="0">
                    <a:solidFill>
                      <a:schemeClr val="tx1"/>
                    </a:solidFill>
                    <a:effectLst/>
                    <a:latin typeface="+mn-lt"/>
                    <a:ea typeface="+mn-ea"/>
                    <a:cs typeface="+mn-cs"/>
                  </a:rPr>
                  <a:t>因为窃听者通常处于更不利的信道条件下。</a:t>
                </a:r>
                <a:endParaRPr lang="zh-CN" altLang="en-US" dirty="0">
                  <a:latin typeface="Times New Roman" panose="02020603050405020304" pitchFamily="18" charset="0"/>
                  <a:ea typeface="微软雅黑" panose="020B0503020204020204" pitchFamily="34"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732CD936-F134-4DC6-9406-18F65D7C4A01}" type="slidenum">
              <a:rPr lang="zh-CN" altLang="en-US" smtClean="0"/>
              <a:t>9</a:t>
            </a:fld>
            <a:endParaRPr lang="zh-CN" altLang="en-US"/>
          </a:p>
        </p:txBody>
      </p:sp>
    </p:spTree>
    <p:extLst>
      <p:ext uri="{BB962C8B-B14F-4D97-AF65-F5344CB8AC3E}">
        <p14:creationId xmlns:p14="http://schemas.microsoft.com/office/powerpoint/2010/main" val="2678880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p>
        </p:txBody>
      </p:sp>
      <p:sp>
        <p:nvSpPr>
          <p:cNvPr id="5" name="灯片编号占位符 4"/>
          <p:cNvSpPr>
            <a:spLocks noGrp="1"/>
          </p:cNvSpPr>
          <p:nvPr>
            <p:ph type="sldNum" sz="quarter" idx="10"/>
          </p:nvPr>
        </p:nvSpPr>
        <p:spPr/>
        <p:txBody>
          <a:bodyPr/>
          <a:lstStyle/>
          <a:p>
            <a:fld id="{54B3F8C3-4D34-464E-BB5A-60724E4C6E9F}"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1387" y="4474036"/>
            <a:ext cx="2399513" cy="581057"/>
          </a:xfrm>
          <a:prstGeom prst="rect">
            <a:avLst/>
          </a:prstGeom>
          <a:noFill/>
        </p:spPr>
        <p:txBody>
          <a:bodyPr wrap="square" rtlCol="0">
            <a:spAutoFit/>
          </a:bodyPr>
          <a:lstStyle/>
          <a:p>
            <a:pPr>
              <a:lnSpc>
                <a:spcPct val="150000"/>
              </a:lnSpc>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汇报人：刘苏</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751387" y="5576459"/>
            <a:ext cx="2689225" cy="581057"/>
          </a:xfrm>
          <a:prstGeom prst="rect">
            <a:avLst/>
          </a:prstGeom>
          <a:noFill/>
        </p:spPr>
        <p:txBody>
          <a:bodyPr wrap="square" rtlCol="0">
            <a:spAutoFit/>
          </a:bodyPr>
          <a:lstStyle/>
          <a:p>
            <a:pPr>
              <a:lnSpc>
                <a:spcPct val="150000"/>
              </a:lnSpc>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2025</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年</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月</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10</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日</a:t>
            </a:r>
          </a:p>
        </p:txBody>
      </p:sp>
      <p:pic>
        <p:nvPicPr>
          <p:cNvPr id="7" name="图片 6">
            <a:extLst>
              <a:ext uri="{FF2B5EF4-FFF2-40B4-BE49-F238E27FC236}">
                <a16:creationId xmlns:a16="http://schemas.microsoft.com/office/drawing/2014/main" id="{AA2F77B9-A672-46D4-AADE-F3D7EBE93B11}"/>
              </a:ext>
            </a:extLst>
          </p:cNvPr>
          <p:cNvPicPr>
            <a:picLocks noChangeAspect="1"/>
          </p:cNvPicPr>
          <p:nvPr/>
        </p:nvPicPr>
        <p:blipFill>
          <a:blip r:embed="rId3"/>
          <a:stretch>
            <a:fillRect/>
          </a:stretch>
        </p:blipFill>
        <p:spPr>
          <a:xfrm>
            <a:off x="11271184" y="219726"/>
            <a:ext cx="581202" cy="583820"/>
          </a:xfrm>
          <a:prstGeom prst="rect">
            <a:avLst/>
          </a:prstGeom>
        </p:spPr>
      </p:pic>
      <p:sp>
        <p:nvSpPr>
          <p:cNvPr id="2" name="文本框 1">
            <a:extLst>
              <a:ext uri="{FF2B5EF4-FFF2-40B4-BE49-F238E27FC236}">
                <a16:creationId xmlns:a16="http://schemas.microsoft.com/office/drawing/2014/main" id="{48D528AF-C128-49A5-A93E-6195114D973A}"/>
              </a:ext>
            </a:extLst>
          </p:cNvPr>
          <p:cNvSpPr txBox="1"/>
          <p:nvPr/>
        </p:nvSpPr>
        <p:spPr>
          <a:xfrm>
            <a:off x="1516861" y="2383964"/>
            <a:ext cx="8956298" cy="646331"/>
          </a:xfrm>
          <a:prstGeom prst="rect">
            <a:avLst/>
          </a:prstGeom>
          <a:noFill/>
        </p:spPr>
        <p:txBody>
          <a:bodyPr wrap="none" rtlCol="0">
            <a:sp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cs typeface="+mj-cs"/>
              </a:rPr>
              <a:t>基于掩码自编码器的图像传输安全语义通信</a:t>
            </a:r>
          </a:p>
        </p:txBody>
      </p:sp>
      <p:sp>
        <p:nvSpPr>
          <p:cNvPr id="3" name="灯片编号占位符 2">
            <a:extLst>
              <a:ext uri="{FF2B5EF4-FFF2-40B4-BE49-F238E27FC236}">
                <a16:creationId xmlns:a16="http://schemas.microsoft.com/office/drawing/2014/main" id="{E1DCAFEF-DFA3-9726-ECA9-3ED6399D62DB}"/>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a:t>
            </a:fld>
            <a:r>
              <a:rPr lang="en-US" altLang="zh-CN" dirty="0">
                <a:solidFill>
                  <a:schemeClr val="accent1">
                    <a:lumMod val="50000"/>
                  </a:schemeClr>
                </a:solidFill>
              </a:rPr>
              <a:t>/17</a:t>
            </a:r>
            <a:endParaRPr lang="zh-CN" altLang="en-US" dirty="0">
              <a:solidFill>
                <a:schemeClr val="accent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A36450D-89C4-48E6-893C-A3F04FF728AF}"/>
              </a:ext>
            </a:extLst>
          </p:cNvPr>
          <p:cNvSpPr>
            <a:spLocks noGrp="1"/>
          </p:cNvSpPr>
          <p:nvPr>
            <p:ph type="title"/>
          </p:nvPr>
        </p:nvSpPr>
        <p:spPr/>
        <p:txBody>
          <a:bodyPr/>
          <a:lstStyle/>
          <a:p>
            <a:r>
              <a:rPr lang="zh-CN" altLang="en-US" dirty="0"/>
              <a:t>系统架构与问题建模</a:t>
            </a:r>
          </a:p>
        </p:txBody>
      </p:sp>
      <p:sp>
        <p:nvSpPr>
          <p:cNvPr id="121" name="文本框 120">
            <a:extLst>
              <a:ext uri="{FF2B5EF4-FFF2-40B4-BE49-F238E27FC236}">
                <a16:creationId xmlns:a16="http://schemas.microsoft.com/office/drawing/2014/main" id="{7DCCA4EA-D4EA-4F07-B779-F661EC74E352}"/>
              </a:ext>
            </a:extLst>
          </p:cNvPr>
          <p:cNvSpPr txBox="1"/>
          <p:nvPr/>
        </p:nvSpPr>
        <p:spPr>
          <a:xfrm>
            <a:off x="68208" y="1007577"/>
            <a:ext cx="1634001" cy="400110"/>
          </a:xfrm>
          <a:prstGeom prst="rect">
            <a:avLst/>
          </a:prstGeom>
          <a:noFill/>
        </p:spPr>
        <p:txBody>
          <a:bodyPr wrap="square">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系统架构：</a:t>
            </a:r>
            <a:endParaRPr lang="zh-CN" altLang="en-US" sz="2000" dirty="0">
              <a:solidFill>
                <a:srgbClr val="203864"/>
              </a:solidFill>
            </a:endParaRPr>
          </a:p>
        </p:txBody>
      </p:sp>
      <p:pic>
        <p:nvPicPr>
          <p:cNvPr id="4" name="图片 3" descr="图片包含 文本&#10;&#10;描述已自动生成">
            <a:extLst>
              <a:ext uri="{FF2B5EF4-FFF2-40B4-BE49-F238E27FC236}">
                <a16:creationId xmlns:a16="http://schemas.microsoft.com/office/drawing/2014/main" id="{611EA8D0-4A09-1D53-CBDA-C9D2ECF79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757" y="1840023"/>
            <a:ext cx="9536485" cy="4309820"/>
          </a:xfrm>
          <a:prstGeom prst="rect">
            <a:avLst/>
          </a:prstGeom>
        </p:spPr>
      </p:pic>
      <p:sp>
        <p:nvSpPr>
          <p:cNvPr id="8" name="灯片编号占位符 2">
            <a:extLst>
              <a:ext uri="{FF2B5EF4-FFF2-40B4-BE49-F238E27FC236}">
                <a16:creationId xmlns:a16="http://schemas.microsoft.com/office/drawing/2014/main" id="{AE362F69-7DBB-019C-9D93-E482729FF877}"/>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10</a:t>
            </a:fld>
            <a:r>
              <a:rPr lang="en-US" altLang="zh-CN" dirty="0">
                <a:solidFill>
                  <a:schemeClr val="accent1">
                    <a:lumMod val="50000"/>
                  </a:schemeClr>
                </a:solidFill>
              </a:rPr>
              <a:t>/17</a:t>
            </a:r>
            <a:endParaRPr lang="zh-CN" altLang="en-US" dirty="0">
              <a:solidFill>
                <a:schemeClr val="accent1">
                  <a:lumMod val="50000"/>
                </a:schemeClr>
              </a:solidFill>
            </a:endParaRPr>
          </a:p>
        </p:txBody>
      </p:sp>
    </p:spTree>
    <p:extLst>
      <p:ext uri="{BB962C8B-B14F-4D97-AF65-F5344CB8AC3E}">
        <p14:creationId xmlns:p14="http://schemas.microsoft.com/office/powerpoint/2010/main" val="336885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 name="组合 1">
            <a:extLst>
              <a:ext uri="{FF2B5EF4-FFF2-40B4-BE49-F238E27FC236}">
                <a16:creationId xmlns:a16="http://schemas.microsoft.com/office/drawing/2014/main" id="{D1A4D40D-F7AD-440F-AADC-85013C7E5C58}"/>
              </a:ext>
            </a:extLst>
          </p:cNvPr>
          <p:cNvGrpSpPr/>
          <p:nvPr/>
        </p:nvGrpSpPr>
        <p:grpSpPr>
          <a:xfrm>
            <a:off x="3236110" y="1516040"/>
            <a:ext cx="6873443" cy="4230435"/>
            <a:chOff x="3454550" y="1744640"/>
            <a:chExt cx="6873443" cy="4230435"/>
          </a:xfrm>
        </p:grpSpPr>
        <p:grpSp>
          <p:nvGrpSpPr>
            <p:cNvPr id="21" name="组合 20">
              <a:extLst>
                <a:ext uri="{FF2B5EF4-FFF2-40B4-BE49-F238E27FC236}">
                  <a16:creationId xmlns:a16="http://schemas.microsoft.com/office/drawing/2014/main" id="{2A6D1CC1-6776-4C28-B435-CBDE8FC94CE3}"/>
                </a:ext>
              </a:extLst>
            </p:cNvPr>
            <p:cNvGrpSpPr/>
            <p:nvPr/>
          </p:nvGrpSpPr>
          <p:grpSpPr>
            <a:xfrm>
              <a:off x="3454550" y="1744640"/>
              <a:ext cx="6873443" cy="3332468"/>
              <a:chOff x="-2765213" y="2423583"/>
              <a:chExt cx="5639202" cy="2686438"/>
            </a:xfrm>
          </p:grpSpPr>
          <p:grpSp>
            <p:nvGrpSpPr>
              <p:cNvPr id="22" name="组合 21">
                <a:extLst>
                  <a:ext uri="{FF2B5EF4-FFF2-40B4-BE49-F238E27FC236}">
                    <a16:creationId xmlns:a16="http://schemas.microsoft.com/office/drawing/2014/main" id="{0E165B5D-C5AB-4DE8-9E9A-694365BEBBC5}"/>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B8B7B72A-5DE9-44A4-B6F2-76C3663F0FC3}"/>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9DA0F3-2055-4FBE-813E-84118C958604}"/>
                    </a:ext>
                  </a:extLst>
                </p:cNvPr>
                <p:cNvSpPr txBox="1"/>
                <p:nvPr/>
              </p:nvSpPr>
              <p:spPr>
                <a:xfrm>
                  <a:off x="-2057404" y="2441453"/>
                  <a:ext cx="4760061" cy="446601"/>
                </a:xfrm>
                <a:prstGeom prst="rect">
                  <a:avLst/>
                </a:prstGeom>
                <a:noFill/>
              </p:spPr>
              <p:txBody>
                <a:bodyPr wrap="square" rtlCol="0">
                  <a:spAutoFit/>
                </a:bodyPr>
                <a:lstStyle/>
                <a:p>
                  <a:pPr>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安全语义通信介绍</a:t>
                  </a:r>
                </a:p>
              </p:txBody>
            </p:sp>
          </p:grpSp>
          <p:grpSp>
            <p:nvGrpSpPr>
              <p:cNvPr id="23" name="组合 22">
                <a:extLst>
                  <a:ext uri="{FF2B5EF4-FFF2-40B4-BE49-F238E27FC236}">
                    <a16:creationId xmlns:a16="http://schemas.microsoft.com/office/drawing/2014/main" id="{E45E3F55-0C57-41B3-BEF8-0B40965996F7}"/>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3712EDB1-1D4B-4ABE-B347-18EB02D7810D}"/>
                    </a:ext>
                  </a:extLst>
                </p:cNvPr>
                <p:cNvSpPr/>
                <p:nvPr/>
              </p:nvSpPr>
              <p:spPr>
                <a:xfrm>
                  <a:off x="-2765213" y="3067037"/>
                  <a:ext cx="514774" cy="514774"/>
                </a:xfrm>
                <a:prstGeom prst="diamond">
                  <a:avLst/>
                </a:prstGeom>
                <a:solidFill>
                  <a:srgbClr val="2038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5584A5B-1507-435F-BE63-D9019D6E670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系统模型与问题建模</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0130E69-3240-4EA2-BE59-C1E5DA1E2509}"/>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F23DE959-79CB-461C-B259-C378BF82838F}"/>
                    </a:ext>
                  </a:extLst>
                </p:cNvPr>
                <p:cNvSpPr/>
                <p:nvPr/>
              </p:nvSpPr>
              <p:spPr>
                <a:xfrm>
                  <a:off x="-2765213" y="3710491"/>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3394391-12AD-4D53-91AB-0CA105628FC8}"/>
                    </a:ext>
                  </a:extLst>
                </p:cNvPr>
                <p:cNvSpPr txBox="1"/>
                <p:nvPr/>
              </p:nvSpPr>
              <p:spPr>
                <a:xfrm>
                  <a:off x="-2065279" y="3756405"/>
                  <a:ext cx="4939268" cy="446601"/>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研究内容</a:t>
                  </a:r>
                  <a:endParaRPr lang="zh-CN" altLang="en-US" sz="3000" b="1" dirty="0">
                    <a:solidFill>
                      <a:srgbClr val="FF0000"/>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10FA2B56-D14F-450D-AAD4-072D1BD9DD57}"/>
                  </a:ext>
                </a:extLst>
              </p:cNvPr>
              <p:cNvGrpSpPr/>
              <p:nvPr/>
            </p:nvGrpSpPr>
            <p:grpSpPr>
              <a:xfrm>
                <a:off x="-2765213" y="4595247"/>
                <a:ext cx="4399867" cy="514774"/>
                <a:chOff x="-2765213" y="4353945"/>
                <a:chExt cx="4399867" cy="514774"/>
              </a:xfrm>
            </p:grpSpPr>
            <p:sp>
              <p:nvSpPr>
                <p:cNvPr id="29" name="菱形 28">
                  <a:extLst>
                    <a:ext uri="{FF2B5EF4-FFF2-40B4-BE49-F238E27FC236}">
                      <a16:creationId xmlns:a16="http://schemas.microsoft.com/office/drawing/2014/main" id="{6B2EF1E5-8B42-4C2A-A75B-59385371FEDE}"/>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74B09DD-DC75-4AA9-B74C-809B627984C3}"/>
                    </a:ext>
                  </a:extLst>
                </p:cNvPr>
                <p:cNvSpPr txBox="1"/>
                <p:nvPr/>
              </p:nvSpPr>
              <p:spPr>
                <a:xfrm>
                  <a:off x="-2065279" y="4404754"/>
                  <a:ext cx="3699933"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实验评估</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sp>
          <p:nvSpPr>
            <p:cNvPr id="26" name="菱形 25">
              <a:extLst>
                <a:ext uri="{FF2B5EF4-FFF2-40B4-BE49-F238E27FC236}">
                  <a16:creationId xmlns:a16="http://schemas.microsoft.com/office/drawing/2014/main" id="{BB3D888F-5A08-499D-A72C-2CB7F5D93197}"/>
                </a:ext>
              </a:extLst>
            </p:cNvPr>
            <p:cNvSpPr/>
            <p:nvPr/>
          </p:nvSpPr>
          <p:spPr>
            <a:xfrm>
              <a:off x="3454550" y="5336509"/>
              <a:ext cx="627442" cy="638566"/>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650E089-798A-4E60-8DB4-6C9D68BC1A06}"/>
                </a:ext>
              </a:extLst>
            </p:cNvPr>
            <p:cNvSpPr txBox="1"/>
            <p:nvPr/>
          </p:nvSpPr>
          <p:spPr>
            <a:xfrm>
              <a:off x="4307677" y="5399536"/>
              <a:ext cx="4509730"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总结</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sp>
        <p:nvSpPr>
          <p:cNvPr id="6" name="灯片编号占位符 2">
            <a:extLst>
              <a:ext uri="{FF2B5EF4-FFF2-40B4-BE49-F238E27FC236}">
                <a16:creationId xmlns:a16="http://schemas.microsoft.com/office/drawing/2014/main" id="{79B826BA-6A23-8A90-BD29-6B001D4486F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11</a:t>
            </a:fld>
            <a:r>
              <a:rPr lang="en-US" altLang="zh-CN" dirty="0">
                <a:solidFill>
                  <a:schemeClr val="accent1">
                    <a:lumMod val="50000"/>
                  </a:schemeClr>
                </a:solidFill>
              </a:rPr>
              <a:t>/17</a:t>
            </a:r>
            <a:endParaRPr lang="zh-CN" altLang="en-US" dirty="0">
              <a:solidFill>
                <a:schemeClr val="accent1">
                  <a:lumMod val="50000"/>
                </a:schemeClr>
              </a:solidFill>
            </a:endParaRPr>
          </a:p>
        </p:txBody>
      </p:sp>
    </p:spTree>
    <p:extLst>
      <p:ext uri="{BB962C8B-B14F-4D97-AF65-F5344CB8AC3E}">
        <p14:creationId xmlns:p14="http://schemas.microsoft.com/office/powerpoint/2010/main" val="3875336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CD394-63A0-2D73-F8A8-36BF723F26DF}"/>
            </a:ext>
          </a:extLst>
        </p:cNvPr>
        <p:cNvGrpSpPr/>
        <p:nvPr/>
      </p:nvGrpSpPr>
      <p:grpSpPr>
        <a:xfrm>
          <a:off x="0" y="0"/>
          <a:ext cx="0" cy="0"/>
          <a:chOff x="0" y="0"/>
          <a:chExt cx="0" cy="0"/>
        </a:xfrm>
      </p:grpSpPr>
      <p:sp>
        <p:nvSpPr>
          <p:cNvPr id="4" name="标题 2">
            <a:extLst>
              <a:ext uri="{FF2B5EF4-FFF2-40B4-BE49-F238E27FC236}">
                <a16:creationId xmlns:a16="http://schemas.microsoft.com/office/drawing/2014/main" id="{CB3490DD-03E0-A4D9-28BB-2249737732AA}"/>
              </a:ext>
            </a:extLst>
          </p:cNvPr>
          <p:cNvSpPr>
            <a:spLocks noGrp="1"/>
          </p:cNvSpPr>
          <p:nvPr>
            <p:ph type="title"/>
          </p:nvPr>
        </p:nvSpPr>
        <p:spPr>
          <a:xfrm>
            <a:off x="614680" y="203200"/>
            <a:ext cx="6642100" cy="730249"/>
          </a:xfrm>
        </p:spPr>
        <p:txBody>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研究内容</a:t>
            </a:r>
          </a:p>
        </p:txBody>
      </p:sp>
      <p:sp>
        <p:nvSpPr>
          <p:cNvPr id="627" name="文本框 626">
            <a:extLst>
              <a:ext uri="{FF2B5EF4-FFF2-40B4-BE49-F238E27FC236}">
                <a16:creationId xmlns:a16="http://schemas.microsoft.com/office/drawing/2014/main" id="{A41E07E4-A485-53D1-6415-2F70AD7C6BDA}"/>
              </a:ext>
            </a:extLst>
          </p:cNvPr>
          <p:cNvSpPr txBox="1"/>
          <p:nvPr/>
        </p:nvSpPr>
        <p:spPr>
          <a:xfrm>
            <a:off x="540097" y="1041985"/>
            <a:ext cx="1467068" cy="400110"/>
          </a:xfrm>
          <a:prstGeom prst="rect">
            <a:avLst/>
          </a:prstGeom>
          <a:noFill/>
        </p:spPr>
        <p:txBody>
          <a:bodyPr wrap="none" rtlCol="0">
            <a:spAutoFit/>
          </a:bodyPr>
          <a:lstStyle/>
          <a:p>
            <a:r>
              <a:rPr lang="zh-CN" altLang="en-US" sz="2000" b="1" dirty="0">
                <a:solidFill>
                  <a:srgbClr val="203864"/>
                </a:solidFill>
                <a:latin typeface="微软雅黑" panose="020B0503020204020204" pitchFamily="34" charset="-122"/>
                <a:ea typeface="微软雅黑" panose="020B0503020204020204" pitchFamily="34" charset="-122"/>
              </a:rPr>
              <a:t>编解码器：</a:t>
            </a:r>
          </a:p>
        </p:txBody>
      </p:sp>
      <p:sp>
        <p:nvSpPr>
          <p:cNvPr id="2" name="灯片编号占位符 2">
            <a:extLst>
              <a:ext uri="{FF2B5EF4-FFF2-40B4-BE49-F238E27FC236}">
                <a16:creationId xmlns:a16="http://schemas.microsoft.com/office/drawing/2014/main" id="{E0A0AA01-FEB2-F199-3879-28FDE7C7EADE}"/>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12</a:t>
            </a:fld>
            <a:r>
              <a:rPr lang="en-US" altLang="zh-CN" dirty="0">
                <a:solidFill>
                  <a:schemeClr val="accent1">
                    <a:lumMod val="50000"/>
                  </a:schemeClr>
                </a:solidFill>
              </a:rPr>
              <a:t>/17</a:t>
            </a:r>
            <a:endParaRPr lang="zh-CN" altLang="en-US" dirty="0">
              <a:solidFill>
                <a:schemeClr val="accent1">
                  <a:lumMod val="50000"/>
                </a:schemeClr>
              </a:solidFill>
            </a:endParaRPr>
          </a:p>
        </p:txBody>
      </p:sp>
      <p:pic>
        <p:nvPicPr>
          <p:cNvPr id="5" name="图片 4">
            <a:extLst>
              <a:ext uri="{FF2B5EF4-FFF2-40B4-BE49-F238E27FC236}">
                <a16:creationId xmlns:a16="http://schemas.microsoft.com/office/drawing/2014/main" id="{1FC7B43B-F9B2-ADD2-4EC6-C8D81252E540}"/>
              </a:ext>
            </a:extLst>
          </p:cNvPr>
          <p:cNvPicPr>
            <a:picLocks noChangeAspect="1"/>
          </p:cNvPicPr>
          <p:nvPr/>
        </p:nvPicPr>
        <p:blipFill>
          <a:blip r:embed="rId3"/>
          <a:stretch>
            <a:fillRect/>
          </a:stretch>
        </p:blipFill>
        <p:spPr>
          <a:xfrm>
            <a:off x="315990" y="1920495"/>
            <a:ext cx="6598419" cy="3796127"/>
          </a:xfrm>
          <a:prstGeom prst="rect">
            <a:avLst/>
          </a:prstGeom>
        </p:spPr>
      </p:pic>
      <p:pic>
        <p:nvPicPr>
          <p:cNvPr id="10" name="图片 9">
            <a:extLst>
              <a:ext uri="{FF2B5EF4-FFF2-40B4-BE49-F238E27FC236}">
                <a16:creationId xmlns:a16="http://schemas.microsoft.com/office/drawing/2014/main" id="{0BE62D98-5585-644B-B32A-8482107A603F}"/>
              </a:ext>
            </a:extLst>
          </p:cNvPr>
          <p:cNvPicPr>
            <a:picLocks noChangeAspect="1"/>
          </p:cNvPicPr>
          <p:nvPr/>
        </p:nvPicPr>
        <p:blipFill>
          <a:blip r:embed="rId4"/>
          <a:stretch>
            <a:fillRect/>
          </a:stretch>
        </p:blipFill>
        <p:spPr>
          <a:xfrm>
            <a:off x="6740244" y="1709497"/>
            <a:ext cx="5451756" cy="4106518"/>
          </a:xfrm>
          <a:prstGeom prst="rect">
            <a:avLst/>
          </a:prstGeom>
        </p:spPr>
      </p:pic>
    </p:spTree>
    <p:extLst>
      <p:ext uri="{BB962C8B-B14F-4D97-AF65-F5344CB8AC3E}">
        <p14:creationId xmlns:p14="http://schemas.microsoft.com/office/powerpoint/2010/main" val="1080935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BD36D9B6-50FE-4816-BAAA-F36C556C65F5}"/>
              </a:ext>
            </a:extLst>
          </p:cNvPr>
          <p:cNvSpPr>
            <a:spLocks noGrp="1"/>
          </p:cNvSpPr>
          <p:nvPr>
            <p:ph type="title"/>
          </p:nvPr>
        </p:nvSpPr>
        <p:spPr>
          <a:xfrm>
            <a:off x="614680" y="203200"/>
            <a:ext cx="6642100" cy="730249"/>
          </a:xfrm>
        </p:spPr>
        <p:txBody>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研究内容</a:t>
            </a:r>
          </a:p>
        </p:txBody>
      </p:sp>
      <p:sp>
        <p:nvSpPr>
          <p:cNvPr id="627" name="文本框 626">
            <a:extLst>
              <a:ext uri="{FF2B5EF4-FFF2-40B4-BE49-F238E27FC236}">
                <a16:creationId xmlns:a16="http://schemas.microsoft.com/office/drawing/2014/main" id="{BD006F77-17FB-4A66-8EB3-35107A225BA3}"/>
              </a:ext>
            </a:extLst>
          </p:cNvPr>
          <p:cNvSpPr txBox="1"/>
          <p:nvPr/>
        </p:nvSpPr>
        <p:spPr>
          <a:xfrm>
            <a:off x="540097" y="1041985"/>
            <a:ext cx="2326278"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人为遮罩算法：</a:t>
            </a:r>
          </a:p>
        </p:txBody>
      </p:sp>
      <p:pic>
        <p:nvPicPr>
          <p:cNvPr id="2" name="图片 1">
            <a:extLst>
              <a:ext uri="{FF2B5EF4-FFF2-40B4-BE49-F238E27FC236}">
                <a16:creationId xmlns:a16="http://schemas.microsoft.com/office/drawing/2014/main" id="{08C5DC51-087B-A9D9-EEF1-E76239001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369" y="2043623"/>
            <a:ext cx="1451865" cy="1451865"/>
          </a:xfrm>
          <a:prstGeom prst="rect">
            <a:avLst/>
          </a:prstGeom>
        </p:spPr>
      </p:pic>
      <p:pic>
        <p:nvPicPr>
          <p:cNvPr id="5" name="图片 4" descr="图片包含 游戏机, 树, 站, 水&#10;&#10;描述已自动生成">
            <a:extLst>
              <a:ext uri="{FF2B5EF4-FFF2-40B4-BE49-F238E27FC236}">
                <a16:creationId xmlns:a16="http://schemas.microsoft.com/office/drawing/2014/main" id="{3FEB4D27-504B-4CAF-7849-1172CDFC5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620" y="2044151"/>
            <a:ext cx="1451865" cy="1451865"/>
          </a:xfrm>
          <a:prstGeom prst="rect">
            <a:avLst/>
          </a:prstGeom>
        </p:spPr>
      </p:pic>
      <p:cxnSp>
        <p:nvCxnSpPr>
          <p:cNvPr id="7" name="直接箭头连接符 6">
            <a:extLst>
              <a:ext uri="{FF2B5EF4-FFF2-40B4-BE49-F238E27FC236}">
                <a16:creationId xmlns:a16="http://schemas.microsoft.com/office/drawing/2014/main" id="{AF1C68AB-7F16-B98F-F0A6-BDE43C656EB7}"/>
              </a:ext>
            </a:extLst>
          </p:cNvPr>
          <p:cNvCxnSpPr>
            <a:cxnSpLocks/>
            <a:stCxn id="2" idx="3"/>
            <a:endCxn id="5" idx="1"/>
          </p:cNvCxnSpPr>
          <p:nvPr/>
        </p:nvCxnSpPr>
        <p:spPr>
          <a:xfrm>
            <a:off x="3162234" y="2769556"/>
            <a:ext cx="473386" cy="5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直接箭头连接符 7">
            <a:extLst>
              <a:ext uri="{FF2B5EF4-FFF2-40B4-BE49-F238E27FC236}">
                <a16:creationId xmlns:a16="http://schemas.microsoft.com/office/drawing/2014/main" id="{C2E7C684-54F3-C920-28E0-A86418F5BBC5}"/>
              </a:ext>
            </a:extLst>
          </p:cNvPr>
          <p:cNvCxnSpPr>
            <a:cxnSpLocks/>
            <a:stCxn id="5" idx="3"/>
          </p:cNvCxnSpPr>
          <p:nvPr/>
        </p:nvCxnSpPr>
        <p:spPr>
          <a:xfrm flipV="1">
            <a:off x="5087485" y="2769556"/>
            <a:ext cx="565166" cy="5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47" name="组合 46">
            <a:extLst>
              <a:ext uri="{FF2B5EF4-FFF2-40B4-BE49-F238E27FC236}">
                <a16:creationId xmlns:a16="http://schemas.microsoft.com/office/drawing/2014/main" id="{7BE17261-2213-7F2C-8D3E-BE7756A40F99}"/>
              </a:ext>
            </a:extLst>
          </p:cNvPr>
          <p:cNvGrpSpPr/>
          <p:nvPr/>
        </p:nvGrpSpPr>
        <p:grpSpPr>
          <a:xfrm>
            <a:off x="5652651" y="2080119"/>
            <a:ext cx="1451866" cy="1378871"/>
            <a:chOff x="6335703" y="3976011"/>
            <a:chExt cx="2188591" cy="2065400"/>
          </a:xfrm>
          <a:blipFill dpi="0" rotWithShape="1">
            <a:blip r:embed="rId5">
              <a:extLst>
                <a:ext uri="{28A0092B-C50C-407E-A947-70E740481C1C}">
                  <a14:useLocalDpi xmlns:a14="http://schemas.microsoft.com/office/drawing/2010/main" val="0"/>
                </a:ext>
              </a:extLst>
            </a:blip>
            <a:srcRect/>
            <a:stretch>
              <a:fillRect/>
            </a:stretch>
          </a:blipFill>
        </p:grpSpPr>
        <p:sp>
          <p:nvSpPr>
            <p:cNvPr id="31" name="矩形 30">
              <a:extLst>
                <a:ext uri="{FF2B5EF4-FFF2-40B4-BE49-F238E27FC236}">
                  <a16:creationId xmlns:a16="http://schemas.microsoft.com/office/drawing/2014/main" id="{824F996C-66E0-3581-179E-185B143035D8}"/>
                </a:ext>
              </a:extLst>
            </p:cNvPr>
            <p:cNvSpPr/>
            <p:nvPr/>
          </p:nvSpPr>
          <p:spPr>
            <a:xfrm>
              <a:off x="6335703" y="3976011"/>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6F6E0462-8BB7-07FB-FEED-48E6589A4E86}"/>
                </a:ext>
              </a:extLst>
            </p:cNvPr>
            <p:cNvSpPr/>
            <p:nvPr/>
          </p:nvSpPr>
          <p:spPr>
            <a:xfrm>
              <a:off x="6335703" y="4513782"/>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94BC956-F9ED-CB5D-2D6C-569A47191A3F}"/>
                </a:ext>
              </a:extLst>
            </p:cNvPr>
            <p:cNvSpPr/>
            <p:nvPr/>
          </p:nvSpPr>
          <p:spPr>
            <a:xfrm>
              <a:off x="6335703" y="5032926"/>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192B211A-75CF-036E-AC4B-31EF0394CA92}"/>
                </a:ext>
              </a:extLst>
            </p:cNvPr>
            <p:cNvSpPr/>
            <p:nvPr/>
          </p:nvSpPr>
          <p:spPr>
            <a:xfrm>
              <a:off x="6335703" y="5579404"/>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A20DB3EC-1192-9BA6-5F19-A5696EFC5539}"/>
                </a:ext>
              </a:extLst>
            </p:cNvPr>
            <p:cNvSpPr/>
            <p:nvPr/>
          </p:nvSpPr>
          <p:spPr>
            <a:xfrm>
              <a:off x="6901584" y="3976012"/>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584C4665-1342-36F0-4417-4361D763BB53}"/>
                </a:ext>
              </a:extLst>
            </p:cNvPr>
            <p:cNvSpPr/>
            <p:nvPr/>
          </p:nvSpPr>
          <p:spPr>
            <a:xfrm>
              <a:off x="6901584" y="4513783"/>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C1E42E28-EE3A-6B0E-1844-7D90113CF65C}"/>
                </a:ext>
              </a:extLst>
            </p:cNvPr>
            <p:cNvSpPr/>
            <p:nvPr/>
          </p:nvSpPr>
          <p:spPr>
            <a:xfrm>
              <a:off x="6901584" y="5032927"/>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80F42430-6602-3ADC-DFBF-81B738EC79E5}"/>
                </a:ext>
              </a:extLst>
            </p:cNvPr>
            <p:cNvSpPr/>
            <p:nvPr/>
          </p:nvSpPr>
          <p:spPr>
            <a:xfrm>
              <a:off x="6901584" y="5579404"/>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18B79B38-D582-3980-362D-E561BDB12660}"/>
                </a:ext>
              </a:extLst>
            </p:cNvPr>
            <p:cNvSpPr/>
            <p:nvPr/>
          </p:nvSpPr>
          <p:spPr>
            <a:xfrm>
              <a:off x="7467465" y="3976012"/>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8C0F402-60DF-E1F6-8AB3-AD714EB05195}"/>
                </a:ext>
              </a:extLst>
            </p:cNvPr>
            <p:cNvSpPr/>
            <p:nvPr/>
          </p:nvSpPr>
          <p:spPr>
            <a:xfrm>
              <a:off x="7467465" y="4513783"/>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04FCB019-51F2-02F6-0139-76B63AC41989}"/>
                </a:ext>
              </a:extLst>
            </p:cNvPr>
            <p:cNvSpPr/>
            <p:nvPr/>
          </p:nvSpPr>
          <p:spPr>
            <a:xfrm>
              <a:off x="7467465" y="5032927"/>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FBE2AE66-483E-7A13-9F64-1BB0CD669A57}"/>
                </a:ext>
              </a:extLst>
            </p:cNvPr>
            <p:cNvSpPr/>
            <p:nvPr/>
          </p:nvSpPr>
          <p:spPr>
            <a:xfrm>
              <a:off x="7467465" y="5579404"/>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4BE7ED6E-E195-3348-4E02-EE0BB6A7761F}"/>
                </a:ext>
              </a:extLst>
            </p:cNvPr>
            <p:cNvSpPr/>
            <p:nvPr/>
          </p:nvSpPr>
          <p:spPr>
            <a:xfrm>
              <a:off x="8033346" y="3976012"/>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75321971-7F2C-109D-332B-7C9F391D3664}"/>
                </a:ext>
              </a:extLst>
            </p:cNvPr>
            <p:cNvSpPr/>
            <p:nvPr/>
          </p:nvSpPr>
          <p:spPr>
            <a:xfrm>
              <a:off x="8033346" y="4513783"/>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58614DD3-DC4A-ECB5-A7E2-71DB78E0039E}"/>
                </a:ext>
              </a:extLst>
            </p:cNvPr>
            <p:cNvSpPr/>
            <p:nvPr/>
          </p:nvSpPr>
          <p:spPr>
            <a:xfrm>
              <a:off x="8033346" y="5032927"/>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47160FD0-0BEA-0BD1-D1AC-E52E0C00159A}"/>
                </a:ext>
              </a:extLst>
            </p:cNvPr>
            <p:cNvSpPr/>
            <p:nvPr/>
          </p:nvSpPr>
          <p:spPr>
            <a:xfrm>
              <a:off x="8033346" y="5579404"/>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34" name="图片 533">
            <a:extLst>
              <a:ext uri="{FF2B5EF4-FFF2-40B4-BE49-F238E27FC236}">
                <a16:creationId xmlns:a16="http://schemas.microsoft.com/office/drawing/2014/main" id="{24051386-E7A4-3917-65CA-B33FCD13C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651" y="4333205"/>
            <a:ext cx="1451865" cy="1451865"/>
          </a:xfrm>
          <a:prstGeom prst="rect">
            <a:avLst/>
          </a:prstGeom>
        </p:spPr>
      </p:pic>
      <p:graphicFrame>
        <p:nvGraphicFramePr>
          <p:cNvPr id="578" name="表格 577">
            <a:extLst>
              <a:ext uri="{FF2B5EF4-FFF2-40B4-BE49-F238E27FC236}">
                <a16:creationId xmlns:a16="http://schemas.microsoft.com/office/drawing/2014/main" id="{123D87BA-6FA3-8413-1DB2-A2C44FB81501}"/>
              </a:ext>
            </a:extLst>
          </p:cNvPr>
          <p:cNvGraphicFramePr>
            <a:graphicFrameLocks noGrp="1"/>
          </p:cNvGraphicFramePr>
          <p:nvPr>
            <p:extLst>
              <p:ext uri="{D42A27DB-BD31-4B8C-83A1-F6EECF244321}">
                <p14:modId xmlns:p14="http://schemas.microsoft.com/office/powerpoint/2010/main" val="1948975110"/>
              </p:ext>
            </p:extLst>
          </p:nvPr>
        </p:nvGraphicFramePr>
        <p:xfrm>
          <a:off x="3635620" y="4333205"/>
          <a:ext cx="1451864" cy="1463040"/>
        </p:xfrm>
        <a:graphic>
          <a:graphicData uri="http://schemas.openxmlformats.org/drawingml/2006/table">
            <a:tbl>
              <a:tblPr firstRow="1" bandRow="1">
                <a:tableStyleId>{5C22544A-7EE6-4342-B048-85BDC9FD1C3A}</a:tableStyleId>
              </a:tblPr>
              <a:tblGrid>
                <a:gridCol w="362966">
                  <a:extLst>
                    <a:ext uri="{9D8B030D-6E8A-4147-A177-3AD203B41FA5}">
                      <a16:colId xmlns:a16="http://schemas.microsoft.com/office/drawing/2014/main" val="3614521847"/>
                    </a:ext>
                  </a:extLst>
                </a:gridCol>
                <a:gridCol w="362966">
                  <a:extLst>
                    <a:ext uri="{9D8B030D-6E8A-4147-A177-3AD203B41FA5}">
                      <a16:colId xmlns:a16="http://schemas.microsoft.com/office/drawing/2014/main" val="3179967948"/>
                    </a:ext>
                  </a:extLst>
                </a:gridCol>
                <a:gridCol w="362966">
                  <a:extLst>
                    <a:ext uri="{9D8B030D-6E8A-4147-A177-3AD203B41FA5}">
                      <a16:colId xmlns:a16="http://schemas.microsoft.com/office/drawing/2014/main" val="1519830452"/>
                    </a:ext>
                  </a:extLst>
                </a:gridCol>
                <a:gridCol w="362966">
                  <a:extLst>
                    <a:ext uri="{9D8B030D-6E8A-4147-A177-3AD203B41FA5}">
                      <a16:colId xmlns:a16="http://schemas.microsoft.com/office/drawing/2014/main" val="3188237168"/>
                    </a:ext>
                  </a:extLst>
                </a:gridCol>
              </a:tblGrid>
              <a:tr h="362966">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extLst>
                  <a:ext uri="{0D108BD9-81ED-4DB2-BD59-A6C34878D82A}">
                    <a16:rowId xmlns:a16="http://schemas.microsoft.com/office/drawing/2014/main" val="3806479962"/>
                  </a:ext>
                </a:extLst>
              </a:tr>
              <a:tr h="362966">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extLst>
                  <a:ext uri="{0D108BD9-81ED-4DB2-BD59-A6C34878D82A}">
                    <a16:rowId xmlns:a16="http://schemas.microsoft.com/office/drawing/2014/main" val="1550940197"/>
                  </a:ext>
                </a:extLst>
              </a:tr>
              <a:tr h="362966">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extLst>
                  <a:ext uri="{0D108BD9-81ED-4DB2-BD59-A6C34878D82A}">
                    <a16:rowId xmlns:a16="http://schemas.microsoft.com/office/drawing/2014/main" val="2866604017"/>
                  </a:ext>
                </a:extLst>
              </a:tr>
              <a:tr h="362966">
                <a:tc>
                  <a:txBody>
                    <a:bodyPr/>
                    <a:lstStyle/>
                    <a:p>
                      <a:endParaRPr lang="zh-CN" altLang="en-US"/>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tc>
                  <a:txBody>
                    <a:bodyPr/>
                    <a:lstStyle/>
                    <a:p>
                      <a:endParaRPr lang="zh-CN" altLang="en-US" dirty="0"/>
                    </a:p>
                  </a:txBody>
                  <a:tcPr>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blipFill dpi="0" rotWithShape="1">
                      <a:blip r:embed="rId6"/>
                      <a:srcRect/>
                      <a:tile tx="0" ty="0" sx="100000" sy="100000" flip="none" algn="tl"/>
                    </a:blipFill>
                  </a:tcPr>
                </a:tc>
                <a:extLst>
                  <a:ext uri="{0D108BD9-81ED-4DB2-BD59-A6C34878D82A}">
                    <a16:rowId xmlns:a16="http://schemas.microsoft.com/office/drawing/2014/main" val="4163312141"/>
                  </a:ext>
                </a:extLst>
              </a:tr>
            </a:tbl>
          </a:graphicData>
        </a:graphic>
      </p:graphicFrame>
      <p:cxnSp>
        <p:nvCxnSpPr>
          <p:cNvPr id="579" name="直接箭头连接符 578">
            <a:extLst>
              <a:ext uri="{FF2B5EF4-FFF2-40B4-BE49-F238E27FC236}">
                <a16:creationId xmlns:a16="http://schemas.microsoft.com/office/drawing/2014/main" id="{A1C1E062-ED83-3CEC-3C2C-1BFDBC932DEF}"/>
              </a:ext>
            </a:extLst>
          </p:cNvPr>
          <p:cNvCxnSpPr>
            <a:cxnSpLocks/>
            <a:stCxn id="534" idx="1"/>
            <a:endCxn id="578" idx="3"/>
          </p:cNvCxnSpPr>
          <p:nvPr/>
        </p:nvCxnSpPr>
        <p:spPr>
          <a:xfrm flipH="1">
            <a:off x="5087484" y="5059138"/>
            <a:ext cx="565167" cy="55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82" name="表格 581">
            <a:extLst>
              <a:ext uri="{FF2B5EF4-FFF2-40B4-BE49-F238E27FC236}">
                <a16:creationId xmlns:a16="http://schemas.microsoft.com/office/drawing/2014/main" id="{AFE3AE46-AB5A-1502-171B-385258C70B63}"/>
              </a:ext>
            </a:extLst>
          </p:cNvPr>
          <p:cNvGraphicFramePr>
            <a:graphicFrameLocks noGrp="1"/>
          </p:cNvGraphicFramePr>
          <p:nvPr>
            <p:extLst>
              <p:ext uri="{D42A27DB-BD31-4B8C-83A1-F6EECF244321}">
                <p14:modId xmlns:p14="http://schemas.microsoft.com/office/powerpoint/2010/main" val="3853946940"/>
              </p:ext>
            </p:extLst>
          </p:nvPr>
        </p:nvGraphicFramePr>
        <p:xfrm>
          <a:off x="1709096" y="4335812"/>
          <a:ext cx="1451864" cy="1463040"/>
        </p:xfrm>
        <a:graphic>
          <a:graphicData uri="http://schemas.openxmlformats.org/drawingml/2006/table">
            <a:tbl>
              <a:tblPr firstRow="1" bandRow="1">
                <a:tableStyleId>{5C22544A-7EE6-4342-B048-85BDC9FD1C3A}</a:tableStyleId>
              </a:tblPr>
              <a:tblGrid>
                <a:gridCol w="362966">
                  <a:extLst>
                    <a:ext uri="{9D8B030D-6E8A-4147-A177-3AD203B41FA5}">
                      <a16:colId xmlns:a16="http://schemas.microsoft.com/office/drawing/2014/main" val="3614521847"/>
                    </a:ext>
                  </a:extLst>
                </a:gridCol>
                <a:gridCol w="362966">
                  <a:extLst>
                    <a:ext uri="{9D8B030D-6E8A-4147-A177-3AD203B41FA5}">
                      <a16:colId xmlns:a16="http://schemas.microsoft.com/office/drawing/2014/main" val="3179967948"/>
                    </a:ext>
                  </a:extLst>
                </a:gridCol>
                <a:gridCol w="362966">
                  <a:extLst>
                    <a:ext uri="{9D8B030D-6E8A-4147-A177-3AD203B41FA5}">
                      <a16:colId xmlns:a16="http://schemas.microsoft.com/office/drawing/2014/main" val="1519830452"/>
                    </a:ext>
                  </a:extLst>
                </a:gridCol>
                <a:gridCol w="362966">
                  <a:extLst>
                    <a:ext uri="{9D8B030D-6E8A-4147-A177-3AD203B41FA5}">
                      <a16:colId xmlns:a16="http://schemas.microsoft.com/office/drawing/2014/main" val="3188237168"/>
                    </a:ext>
                  </a:extLst>
                </a:gridCol>
              </a:tblGrid>
              <a:tr h="362966">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extLst>
                  <a:ext uri="{0D108BD9-81ED-4DB2-BD59-A6C34878D82A}">
                    <a16:rowId xmlns:a16="http://schemas.microsoft.com/office/drawing/2014/main" val="3806479962"/>
                  </a:ext>
                </a:extLst>
              </a:tr>
              <a:tr h="362966">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extLst>
                  <a:ext uri="{0D108BD9-81ED-4DB2-BD59-A6C34878D82A}">
                    <a16:rowId xmlns:a16="http://schemas.microsoft.com/office/drawing/2014/main" val="1550940197"/>
                  </a:ext>
                </a:extLst>
              </a:tr>
              <a:tr h="362966">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extLst>
                  <a:ext uri="{0D108BD9-81ED-4DB2-BD59-A6C34878D82A}">
                    <a16:rowId xmlns:a16="http://schemas.microsoft.com/office/drawing/2014/main" val="2866604017"/>
                  </a:ext>
                </a:extLst>
              </a:tr>
              <a:tr h="362966">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srcRect/>
                      <a:tile tx="0" ty="0" sx="100000" sy="100000" flip="none" algn="tl"/>
                    </a:blipFill>
                  </a:tcPr>
                </a:tc>
                <a:extLst>
                  <a:ext uri="{0D108BD9-81ED-4DB2-BD59-A6C34878D82A}">
                    <a16:rowId xmlns:a16="http://schemas.microsoft.com/office/drawing/2014/main" val="4163312141"/>
                  </a:ext>
                </a:extLst>
              </a:tr>
            </a:tbl>
          </a:graphicData>
        </a:graphic>
      </p:graphicFrame>
      <p:grpSp>
        <p:nvGrpSpPr>
          <p:cNvPr id="601" name="组合 600">
            <a:extLst>
              <a:ext uri="{FF2B5EF4-FFF2-40B4-BE49-F238E27FC236}">
                <a16:creationId xmlns:a16="http://schemas.microsoft.com/office/drawing/2014/main" id="{94CF1A22-086C-BF14-CA02-F119102A4644}"/>
              </a:ext>
            </a:extLst>
          </p:cNvPr>
          <p:cNvGrpSpPr/>
          <p:nvPr/>
        </p:nvGrpSpPr>
        <p:grpSpPr>
          <a:xfrm>
            <a:off x="1710749" y="4340498"/>
            <a:ext cx="1451103" cy="1453667"/>
            <a:chOff x="1714599" y="4344378"/>
            <a:chExt cx="1451103" cy="1453667"/>
          </a:xfrm>
        </p:grpSpPr>
        <p:sp>
          <p:nvSpPr>
            <p:cNvPr id="583" name="矩形 582">
              <a:extLst>
                <a:ext uri="{FF2B5EF4-FFF2-40B4-BE49-F238E27FC236}">
                  <a16:creationId xmlns:a16="http://schemas.microsoft.com/office/drawing/2014/main" id="{B9F7B2B0-6125-BEB9-AF73-7302561435E8}"/>
                </a:ext>
              </a:extLst>
            </p:cNvPr>
            <p:cNvSpPr/>
            <p:nvPr/>
          </p:nvSpPr>
          <p:spPr>
            <a:xfrm>
              <a:off x="1714599" y="4344380"/>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sp>
          <p:nvSpPr>
            <p:cNvPr id="585" name="矩形 584">
              <a:extLst>
                <a:ext uri="{FF2B5EF4-FFF2-40B4-BE49-F238E27FC236}">
                  <a16:creationId xmlns:a16="http://schemas.microsoft.com/office/drawing/2014/main" id="{603381B9-F9F0-8B6B-40C9-2273DD0E4EB4}"/>
                </a:ext>
              </a:extLst>
            </p:cNvPr>
            <p:cNvSpPr/>
            <p:nvPr/>
          </p:nvSpPr>
          <p:spPr>
            <a:xfrm>
              <a:off x="2076500" y="4344379"/>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sp>
          <p:nvSpPr>
            <p:cNvPr id="586" name="矩形 585">
              <a:extLst>
                <a:ext uri="{FF2B5EF4-FFF2-40B4-BE49-F238E27FC236}">
                  <a16:creationId xmlns:a16="http://schemas.microsoft.com/office/drawing/2014/main" id="{E7EF58AD-F55C-58E4-DF60-E9170754D3CC}"/>
                </a:ext>
              </a:extLst>
            </p:cNvPr>
            <p:cNvSpPr/>
            <p:nvPr/>
          </p:nvSpPr>
          <p:spPr>
            <a:xfrm>
              <a:off x="2440329" y="4344378"/>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sp>
          <p:nvSpPr>
            <p:cNvPr id="587" name="矩形 586">
              <a:extLst>
                <a:ext uri="{FF2B5EF4-FFF2-40B4-BE49-F238E27FC236}">
                  <a16:creationId xmlns:a16="http://schemas.microsoft.com/office/drawing/2014/main" id="{4DCC1172-965C-1419-F63D-C66FDFDC945F}"/>
                </a:ext>
              </a:extLst>
            </p:cNvPr>
            <p:cNvSpPr/>
            <p:nvPr/>
          </p:nvSpPr>
          <p:spPr>
            <a:xfrm>
              <a:off x="2440329" y="4715005"/>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sp>
          <p:nvSpPr>
            <p:cNvPr id="588" name="矩形 587">
              <a:extLst>
                <a:ext uri="{FF2B5EF4-FFF2-40B4-BE49-F238E27FC236}">
                  <a16:creationId xmlns:a16="http://schemas.microsoft.com/office/drawing/2014/main" id="{8347BA77-4221-AA5A-05FD-7AF6DFBB1A22}"/>
                </a:ext>
              </a:extLst>
            </p:cNvPr>
            <p:cNvSpPr/>
            <p:nvPr/>
          </p:nvSpPr>
          <p:spPr>
            <a:xfrm>
              <a:off x="2074400" y="4703124"/>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sp>
          <p:nvSpPr>
            <p:cNvPr id="589" name="矩形 588">
              <a:extLst>
                <a:ext uri="{FF2B5EF4-FFF2-40B4-BE49-F238E27FC236}">
                  <a16:creationId xmlns:a16="http://schemas.microsoft.com/office/drawing/2014/main" id="{708DB511-D800-06B5-FE8B-61BAAF422FE5}"/>
                </a:ext>
              </a:extLst>
            </p:cNvPr>
            <p:cNvSpPr/>
            <p:nvPr/>
          </p:nvSpPr>
          <p:spPr>
            <a:xfrm>
              <a:off x="2068069" y="5069784"/>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sp>
          <p:nvSpPr>
            <p:cNvPr id="590" name="矩形 589">
              <a:extLst>
                <a:ext uri="{FF2B5EF4-FFF2-40B4-BE49-F238E27FC236}">
                  <a16:creationId xmlns:a16="http://schemas.microsoft.com/office/drawing/2014/main" id="{7099F52C-7C1D-E982-C90C-BFD69F9DDE51}"/>
                </a:ext>
              </a:extLst>
            </p:cNvPr>
            <p:cNvSpPr/>
            <p:nvPr/>
          </p:nvSpPr>
          <p:spPr>
            <a:xfrm>
              <a:off x="2439466" y="5079419"/>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sp>
          <p:nvSpPr>
            <p:cNvPr id="591" name="矩形 590">
              <a:extLst>
                <a:ext uri="{FF2B5EF4-FFF2-40B4-BE49-F238E27FC236}">
                  <a16:creationId xmlns:a16="http://schemas.microsoft.com/office/drawing/2014/main" id="{22A8F75A-18F6-5F10-86B6-48C62A57B532}"/>
                </a:ext>
              </a:extLst>
            </p:cNvPr>
            <p:cNvSpPr/>
            <p:nvPr/>
          </p:nvSpPr>
          <p:spPr>
            <a:xfrm>
              <a:off x="1717581" y="5070576"/>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sp>
          <p:nvSpPr>
            <p:cNvPr id="592" name="矩形 591">
              <a:extLst>
                <a:ext uri="{FF2B5EF4-FFF2-40B4-BE49-F238E27FC236}">
                  <a16:creationId xmlns:a16="http://schemas.microsoft.com/office/drawing/2014/main" id="{7C2E11C8-CEC0-97B5-DAC4-2DF102F7E506}"/>
                </a:ext>
              </a:extLst>
            </p:cNvPr>
            <p:cNvSpPr/>
            <p:nvPr/>
          </p:nvSpPr>
          <p:spPr>
            <a:xfrm>
              <a:off x="2068068" y="5436444"/>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sp>
          <p:nvSpPr>
            <p:cNvPr id="593" name="矩形 592">
              <a:extLst>
                <a:ext uri="{FF2B5EF4-FFF2-40B4-BE49-F238E27FC236}">
                  <a16:creationId xmlns:a16="http://schemas.microsoft.com/office/drawing/2014/main" id="{6884A786-E6EA-F144-BF46-25BD574E2E36}"/>
                </a:ext>
              </a:extLst>
            </p:cNvPr>
            <p:cNvSpPr/>
            <p:nvPr/>
          </p:nvSpPr>
          <p:spPr>
            <a:xfrm>
              <a:off x="2438213" y="5434643"/>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sp>
          <p:nvSpPr>
            <p:cNvPr id="594" name="矩形 593">
              <a:extLst>
                <a:ext uri="{FF2B5EF4-FFF2-40B4-BE49-F238E27FC236}">
                  <a16:creationId xmlns:a16="http://schemas.microsoft.com/office/drawing/2014/main" id="{536196ED-4E2A-81C1-EBC1-9DE6DF9F7072}"/>
                </a:ext>
              </a:extLst>
            </p:cNvPr>
            <p:cNvSpPr/>
            <p:nvPr/>
          </p:nvSpPr>
          <p:spPr>
            <a:xfrm>
              <a:off x="2801550" y="5434644"/>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sp>
          <p:nvSpPr>
            <p:cNvPr id="595" name="矩形 594">
              <a:extLst>
                <a:ext uri="{FF2B5EF4-FFF2-40B4-BE49-F238E27FC236}">
                  <a16:creationId xmlns:a16="http://schemas.microsoft.com/office/drawing/2014/main" id="{6FC9668E-D405-BE2F-3ECB-5E42FE7BE972}"/>
                </a:ext>
              </a:extLst>
            </p:cNvPr>
            <p:cNvSpPr/>
            <p:nvPr/>
          </p:nvSpPr>
          <p:spPr>
            <a:xfrm>
              <a:off x="2805901" y="5074825"/>
              <a:ext cx="359801" cy="361601"/>
            </a:xfrm>
            <a:prstGeom prst="rect">
              <a:avLst/>
            </a:prstGeom>
            <a:solidFill>
              <a:srgbClr val="7B7467"/>
            </a:solidFill>
            <a:ln>
              <a:solidFill>
                <a:srgbClr val="7B7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467"/>
                </a:solidFill>
              </a:endParaRPr>
            </a:p>
          </p:txBody>
        </p:sp>
      </p:grpSp>
      <p:sp>
        <p:nvSpPr>
          <p:cNvPr id="632" name="灯片编号占位符 2">
            <a:extLst>
              <a:ext uri="{FF2B5EF4-FFF2-40B4-BE49-F238E27FC236}">
                <a16:creationId xmlns:a16="http://schemas.microsoft.com/office/drawing/2014/main" id="{4C4E899E-FCDB-43F5-AD8B-DE51B7392948}"/>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13</a:t>
            </a:fld>
            <a:r>
              <a:rPr lang="en-US" altLang="zh-CN" dirty="0">
                <a:solidFill>
                  <a:schemeClr val="accent1">
                    <a:lumMod val="50000"/>
                  </a:schemeClr>
                </a:solidFill>
              </a:rPr>
              <a:t>/17</a:t>
            </a:r>
            <a:endParaRPr lang="zh-CN" altLang="en-US" dirty="0">
              <a:solidFill>
                <a:schemeClr val="accent1">
                  <a:lumMod val="50000"/>
                </a:schemeClr>
              </a:solidFill>
            </a:endParaRPr>
          </a:p>
        </p:txBody>
      </p:sp>
      <p:sp>
        <p:nvSpPr>
          <p:cNvPr id="633" name="文本框 632">
            <a:extLst>
              <a:ext uri="{FF2B5EF4-FFF2-40B4-BE49-F238E27FC236}">
                <a16:creationId xmlns:a16="http://schemas.microsoft.com/office/drawing/2014/main" id="{E151F34D-56DD-09B4-134A-D89749E181F8}"/>
              </a:ext>
            </a:extLst>
          </p:cNvPr>
          <p:cNvSpPr txBox="1"/>
          <p:nvPr/>
        </p:nvSpPr>
        <p:spPr>
          <a:xfrm>
            <a:off x="1948813" y="3534316"/>
            <a:ext cx="950412"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rPr>
              <a:t>原始图像</a:t>
            </a:r>
          </a:p>
        </p:txBody>
      </p:sp>
      <p:sp>
        <p:nvSpPr>
          <p:cNvPr id="634" name="文本框 633">
            <a:extLst>
              <a:ext uri="{FF2B5EF4-FFF2-40B4-BE49-F238E27FC236}">
                <a16:creationId xmlns:a16="http://schemas.microsoft.com/office/drawing/2014/main" id="{E5741A25-F4D6-31CD-6491-1DCC985C117C}"/>
              </a:ext>
            </a:extLst>
          </p:cNvPr>
          <p:cNvSpPr txBox="1"/>
          <p:nvPr/>
        </p:nvSpPr>
        <p:spPr>
          <a:xfrm>
            <a:off x="3786811" y="3534315"/>
            <a:ext cx="1149481" cy="307777"/>
          </a:xfrm>
          <a:prstGeom prst="rect">
            <a:avLst/>
          </a:prstGeom>
          <a:noFill/>
        </p:spPr>
        <p:txBody>
          <a:bodyPr wrap="square" rtlCol="0">
            <a:spAutoFit/>
          </a:bodyPr>
          <a:lstStyle/>
          <a:p>
            <a:r>
              <a:rPr lang="en-US" altLang="zh-CN" sz="1400" dirty="0" err="1">
                <a:latin typeface="Times New Roman" panose="02020603050405020304" pitchFamily="18" charset="0"/>
                <a:ea typeface="微软雅黑" panose="020B0503020204020204" pitchFamily="34" charset="-122"/>
              </a:rPr>
              <a:t>Kmeans</a:t>
            </a:r>
            <a:r>
              <a:rPr lang="zh-CN" altLang="en-US" sz="1400" dirty="0">
                <a:latin typeface="Times New Roman" panose="02020603050405020304" pitchFamily="18" charset="0"/>
                <a:ea typeface="微软雅黑" panose="020B0503020204020204" pitchFamily="34" charset="-122"/>
              </a:rPr>
              <a:t>聚类</a:t>
            </a:r>
          </a:p>
        </p:txBody>
      </p:sp>
      <p:sp>
        <p:nvSpPr>
          <p:cNvPr id="635" name="文本框 634">
            <a:extLst>
              <a:ext uri="{FF2B5EF4-FFF2-40B4-BE49-F238E27FC236}">
                <a16:creationId xmlns:a16="http://schemas.microsoft.com/office/drawing/2014/main" id="{51DED4FB-2909-524E-4AAF-53DBEB1B0DF2}"/>
              </a:ext>
            </a:extLst>
          </p:cNvPr>
          <p:cNvSpPr txBox="1"/>
          <p:nvPr/>
        </p:nvSpPr>
        <p:spPr>
          <a:xfrm>
            <a:off x="5903376" y="3518279"/>
            <a:ext cx="950413"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rPr>
              <a:t>遍历查找</a:t>
            </a:r>
          </a:p>
        </p:txBody>
      </p:sp>
      <p:cxnSp>
        <p:nvCxnSpPr>
          <p:cNvPr id="636" name="直接箭头连接符 635">
            <a:extLst>
              <a:ext uri="{FF2B5EF4-FFF2-40B4-BE49-F238E27FC236}">
                <a16:creationId xmlns:a16="http://schemas.microsoft.com/office/drawing/2014/main" id="{C6880648-6D90-50EC-55E7-A392B1AE78D1}"/>
              </a:ext>
            </a:extLst>
          </p:cNvPr>
          <p:cNvCxnSpPr>
            <a:cxnSpLocks/>
            <a:stCxn id="578" idx="1"/>
            <a:endCxn id="582" idx="3"/>
          </p:cNvCxnSpPr>
          <p:nvPr/>
        </p:nvCxnSpPr>
        <p:spPr>
          <a:xfrm flipH="1">
            <a:off x="3160960" y="5064725"/>
            <a:ext cx="474660" cy="26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10" name="组合 209">
            <a:extLst>
              <a:ext uri="{FF2B5EF4-FFF2-40B4-BE49-F238E27FC236}">
                <a16:creationId xmlns:a16="http://schemas.microsoft.com/office/drawing/2014/main" id="{57E93411-155B-DA33-158B-7B58DC720118}"/>
              </a:ext>
            </a:extLst>
          </p:cNvPr>
          <p:cNvGrpSpPr/>
          <p:nvPr/>
        </p:nvGrpSpPr>
        <p:grpSpPr>
          <a:xfrm>
            <a:off x="8450511" y="2793356"/>
            <a:ext cx="2197292" cy="2065400"/>
            <a:chOff x="8396151" y="2903393"/>
            <a:chExt cx="2197292" cy="2065400"/>
          </a:xfrm>
        </p:grpSpPr>
        <p:grpSp>
          <p:nvGrpSpPr>
            <p:cNvPr id="49" name="组合 48">
              <a:extLst>
                <a:ext uri="{FF2B5EF4-FFF2-40B4-BE49-F238E27FC236}">
                  <a16:creationId xmlns:a16="http://schemas.microsoft.com/office/drawing/2014/main" id="{842240A6-32DB-E925-745F-C950812CA3E6}"/>
                </a:ext>
              </a:extLst>
            </p:cNvPr>
            <p:cNvGrpSpPr/>
            <p:nvPr/>
          </p:nvGrpSpPr>
          <p:grpSpPr>
            <a:xfrm>
              <a:off x="8396151" y="2903393"/>
              <a:ext cx="2187575" cy="2065400"/>
              <a:chOff x="6335703" y="3976011"/>
              <a:chExt cx="2187575" cy="2065400"/>
            </a:xfrm>
            <a:blipFill dpi="0" rotWithShape="1">
              <a:blip r:embed="rId5">
                <a:extLst>
                  <a:ext uri="{28A0092B-C50C-407E-A947-70E740481C1C}">
                    <a14:useLocalDpi xmlns:a14="http://schemas.microsoft.com/office/drawing/2010/main" val="0"/>
                  </a:ext>
                </a:extLst>
              </a:blip>
              <a:srcRect/>
              <a:stretch>
                <a:fillRect/>
              </a:stretch>
            </a:blipFill>
          </p:grpSpPr>
          <p:sp>
            <p:nvSpPr>
              <p:cNvPr id="50" name="矩形 49">
                <a:extLst>
                  <a:ext uri="{FF2B5EF4-FFF2-40B4-BE49-F238E27FC236}">
                    <a16:creationId xmlns:a16="http://schemas.microsoft.com/office/drawing/2014/main" id="{331231C8-20FD-B3C6-4964-D3CA50A9F89D}"/>
                  </a:ext>
                </a:extLst>
              </p:cNvPr>
              <p:cNvSpPr/>
              <p:nvPr/>
            </p:nvSpPr>
            <p:spPr>
              <a:xfrm>
                <a:off x="6335703" y="3976011"/>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DC57037E-AA2B-B902-353D-15C05AA342D3}"/>
                  </a:ext>
                </a:extLst>
              </p:cNvPr>
              <p:cNvSpPr/>
              <p:nvPr/>
            </p:nvSpPr>
            <p:spPr>
              <a:xfrm>
                <a:off x="6335703" y="5032926"/>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392FA294-AABA-46AA-00F1-3A85E360A1E7}"/>
                  </a:ext>
                </a:extLst>
              </p:cNvPr>
              <p:cNvSpPr/>
              <p:nvPr/>
            </p:nvSpPr>
            <p:spPr>
              <a:xfrm>
                <a:off x="6900568" y="3976012"/>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94AFD533-43A6-A9F5-DA38-F2656286F40C}"/>
                  </a:ext>
                </a:extLst>
              </p:cNvPr>
              <p:cNvSpPr/>
              <p:nvPr/>
            </p:nvSpPr>
            <p:spPr>
              <a:xfrm>
                <a:off x="6900568" y="4513783"/>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EFCF8149-D7E6-D89E-4283-1309EA57FDF2}"/>
                  </a:ext>
                </a:extLst>
              </p:cNvPr>
              <p:cNvSpPr/>
              <p:nvPr/>
            </p:nvSpPr>
            <p:spPr>
              <a:xfrm>
                <a:off x="6900568" y="5032927"/>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a:extLst>
                  <a:ext uri="{FF2B5EF4-FFF2-40B4-BE49-F238E27FC236}">
                    <a16:creationId xmlns:a16="http://schemas.microsoft.com/office/drawing/2014/main" id="{DB35987A-2EFD-B553-E781-9BB4C5583B56}"/>
                  </a:ext>
                </a:extLst>
              </p:cNvPr>
              <p:cNvSpPr/>
              <p:nvPr/>
            </p:nvSpPr>
            <p:spPr>
              <a:xfrm>
                <a:off x="6900568" y="5579404"/>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F2E231D6-966B-397F-4731-B3ECD6AE2B1A}"/>
                  </a:ext>
                </a:extLst>
              </p:cNvPr>
              <p:cNvSpPr/>
              <p:nvPr/>
            </p:nvSpPr>
            <p:spPr>
              <a:xfrm>
                <a:off x="7466449" y="3976012"/>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7862A35C-C745-AA7A-3760-52C67E9BFEC1}"/>
                  </a:ext>
                </a:extLst>
              </p:cNvPr>
              <p:cNvSpPr/>
              <p:nvPr/>
            </p:nvSpPr>
            <p:spPr>
              <a:xfrm>
                <a:off x="7466449" y="4513783"/>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72D87E42-3BCB-F442-D6A9-6852513472FD}"/>
                  </a:ext>
                </a:extLst>
              </p:cNvPr>
              <p:cNvSpPr/>
              <p:nvPr/>
            </p:nvSpPr>
            <p:spPr>
              <a:xfrm>
                <a:off x="7466449" y="5032927"/>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E601AD84-20A6-BA4D-C26A-E481ECF93C52}"/>
                  </a:ext>
                </a:extLst>
              </p:cNvPr>
              <p:cNvSpPr/>
              <p:nvPr/>
            </p:nvSpPr>
            <p:spPr>
              <a:xfrm>
                <a:off x="7466449" y="5579404"/>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矩形 459">
                <a:extLst>
                  <a:ext uri="{FF2B5EF4-FFF2-40B4-BE49-F238E27FC236}">
                    <a16:creationId xmlns:a16="http://schemas.microsoft.com/office/drawing/2014/main" id="{F03339E1-9C43-2CCD-B0FC-4497E7FEF021}"/>
                  </a:ext>
                </a:extLst>
              </p:cNvPr>
              <p:cNvSpPr/>
              <p:nvPr/>
            </p:nvSpPr>
            <p:spPr>
              <a:xfrm>
                <a:off x="8032330" y="5032927"/>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矩形 460">
                <a:extLst>
                  <a:ext uri="{FF2B5EF4-FFF2-40B4-BE49-F238E27FC236}">
                    <a16:creationId xmlns:a16="http://schemas.microsoft.com/office/drawing/2014/main" id="{FF474982-2230-25FA-FAE2-56D6D9100654}"/>
                  </a:ext>
                </a:extLst>
              </p:cNvPr>
              <p:cNvSpPr/>
              <p:nvPr/>
            </p:nvSpPr>
            <p:spPr>
              <a:xfrm>
                <a:off x="8032330" y="5579404"/>
                <a:ext cx="490948" cy="46200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2" name="文本框 191">
              <a:extLst>
                <a:ext uri="{FF2B5EF4-FFF2-40B4-BE49-F238E27FC236}">
                  <a16:creationId xmlns:a16="http://schemas.microsoft.com/office/drawing/2014/main" id="{08B3BFA4-9FBD-8DB2-EF22-D90D721EA134}"/>
                </a:ext>
              </a:extLst>
            </p:cNvPr>
            <p:cNvSpPr txBox="1"/>
            <p:nvPr/>
          </p:nvSpPr>
          <p:spPr>
            <a:xfrm>
              <a:off x="8495851" y="2959551"/>
              <a:ext cx="291548"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0</a:t>
              </a:r>
              <a:endParaRPr lang="zh-CN" altLang="en-US" dirty="0">
                <a:solidFill>
                  <a:srgbClr val="FF0000"/>
                </a:solidFill>
                <a:latin typeface="Times New Roman" panose="02020603050405020304" pitchFamily="18" charset="0"/>
              </a:endParaRPr>
            </a:p>
          </p:txBody>
        </p:sp>
        <p:sp>
          <p:nvSpPr>
            <p:cNvPr id="193" name="文本框 192">
              <a:extLst>
                <a:ext uri="{FF2B5EF4-FFF2-40B4-BE49-F238E27FC236}">
                  <a16:creationId xmlns:a16="http://schemas.microsoft.com/office/drawing/2014/main" id="{3B8BD5F4-0A1A-48CB-0B5F-5C93C08709F1}"/>
                </a:ext>
              </a:extLst>
            </p:cNvPr>
            <p:cNvSpPr txBox="1"/>
            <p:nvPr/>
          </p:nvSpPr>
          <p:spPr>
            <a:xfrm>
              <a:off x="9060716" y="2959551"/>
              <a:ext cx="291548"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1</a:t>
              </a:r>
              <a:endParaRPr lang="zh-CN" altLang="en-US" dirty="0">
                <a:solidFill>
                  <a:srgbClr val="FF0000"/>
                </a:solidFill>
                <a:latin typeface="Times New Roman" panose="02020603050405020304" pitchFamily="18" charset="0"/>
              </a:endParaRPr>
            </a:p>
          </p:txBody>
        </p:sp>
        <p:sp>
          <p:nvSpPr>
            <p:cNvPr id="194" name="文本框 193">
              <a:extLst>
                <a:ext uri="{FF2B5EF4-FFF2-40B4-BE49-F238E27FC236}">
                  <a16:creationId xmlns:a16="http://schemas.microsoft.com/office/drawing/2014/main" id="{799577F6-E835-EB2A-0BC0-D4D75A78A5B7}"/>
                </a:ext>
              </a:extLst>
            </p:cNvPr>
            <p:cNvSpPr txBox="1"/>
            <p:nvPr/>
          </p:nvSpPr>
          <p:spPr>
            <a:xfrm>
              <a:off x="9626597" y="2966434"/>
              <a:ext cx="291548"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2</a:t>
              </a:r>
              <a:endParaRPr lang="zh-CN" altLang="en-US" dirty="0">
                <a:solidFill>
                  <a:srgbClr val="FF0000"/>
                </a:solidFill>
                <a:latin typeface="Times New Roman" panose="02020603050405020304" pitchFamily="18" charset="0"/>
              </a:endParaRPr>
            </a:p>
          </p:txBody>
        </p:sp>
        <p:sp>
          <p:nvSpPr>
            <p:cNvPr id="196" name="文本框 195">
              <a:extLst>
                <a:ext uri="{FF2B5EF4-FFF2-40B4-BE49-F238E27FC236}">
                  <a16:creationId xmlns:a16="http://schemas.microsoft.com/office/drawing/2014/main" id="{EDEC5BA1-A406-5650-D137-C2D1B66AB3B3}"/>
                </a:ext>
              </a:extLst>
            </p:cNvPr>
            <p:cNvSpPr txBox="1"/>
            <p:nvPr/>
          </p:nvSpPr>
          <p:spPr>
            <a:xfrm>
              <a:off x="9060716" y="3511480"/>
              <a:ext cx="291548"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5</a:t>
              </a:r>
              <a:endParaRPr lang="zh-CN" altLang="en-US" dirty="0">
                <a:solidFill>
                  <a:srgbClr val="FF0000"/>
                </a:solidFill>
                <a:latin typeface="Times New Roman" panose="02020603050405020304" pitchFamily="18" charset="0"/>
              </a:endParaRPr>
            </a:p>
          </p:txBody>
        </p:sp>
        <p:sp>
          <p:nvSpPr>
            <p:cNvPr id="197" name="文本框 196">
              <a:extLst>
                <a:ext uri="{FF2B5EF4-FFF2-40B4-BE49-F238E27FC236}">
                  <a16:creationId xmlns:a16="http://schemas.microsoft.com/office/drawing/2014/main" id="{EE648B46-3AAA-AF0B-FADD-2B9DE2987617}"/>
                </a:ext>
              </a:extLst>
            </p:cNvPr>
            <p:cNvSpPr txBox="1"/>
            <p:nvPr/>
          </p:nvSpPr>
          <p:spPr>
            <a:xfrm>
              <a:off x="9626597" y="3503537"/>
              <a:ext cx="291548"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6</a:t>
              </a:r>
              <a:endParaRPr lang="zh-CN" altLang="en-US" dirty="0">
                <a:solidFill>
                  <a:srgbClr val="FF0000"/>
                </a:solidFill>
                <a:latin typeface="Times New Roman" panose="02020603050405020304" pitchFamily="18" charset="0"/>
              </a:endParaRPr>
            </a:p>
          </p:txBody>
        </p:sp>
        <p:sp>
          <p:nvSpPr>
            <p:cNvPr id="198" name="文本框 197">
              <a:extLst>
                <a:ext uri="{FF2B5EF4-FFF2-40B4-BE49-F238E27FC236}">
                  <a16:creationId xmlns:a16="http://schemas.microsoft.com/office/drawing/2014/main" id="{06E14150-C8B8-EB22-EE5E-6CA41FBB266D}"/>
                </a:ext>
              </a:extLst>
            </p:cNvPr>
            <p:cNvSpPr txBox="1"/>
            <p:nvPr/>
          </p:nvSpPr>
          <p:spPr>
            <a:xfrm>
              <a:off x="8495851" y="4006645"/>
              <a:ext cx="291548"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8</a:t>
              </a:r>
              <a:endParaRPr lang="zh-CN" altLang="en-US" dirty="0">
                <a:solidFill>
                  <a:srgbClr val="FF0000"/>
                </a:solidFill>
                <a:latin typeface="Times New Roman" panose="02020603050405020304" pitchFamily="18" charset="0"/>
              </a:endParaRPr>
            </a:p>
          </p:txBody>
        </p:sp>
        <p:sp>
          <p:nvSpPr>
            <p:cNvPr id="199" name="文本框 198">
              <a:extLst>
                <a:ext uri="{FF2B5EF4-FFF2-40B4-BE49-F238E27FC236}">
                  <a16:creationId xmlns:a16="http://schemas.microsoft.com/office/drawing/2014/main" id="{B5099664-8065-4996-1A5B-7746F1845157}"/>
                </a:ext>
              </a:extLst>
            </p:cNvPr>
            <p:cNvSpPr txBox="1"/>
            <p:nvPr/>
          </p:nvSpPr>
          <p:spPr>
            <a:xfrm>
              <a:off x="9068452" y="4006902"/>
              <a:ext cx="291548"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9</a:t>
              </a:r>
              <a:endParaRPr lang="zh-CN" altLang="en-US" dirty="0">
                <a:solidFill>
                  <a:srgbClr val="FF0000"/>
                </a:solidFill>
                <a:latin typeface="Times New Roman" panose="02020603050405020304" pitchFamily="18" charset="0"/>
              </a:endParaRPr>
            </a:p>
          </p:txBody>
        </p:sp>
        <p:sp>
          <p:nvSpPr>
            <p:cNvPr id="200" name="文本框 199">
              <a:extLst>
                <a:ext uri="{FF2B5EF4-FFF2-40B4-BE49-F238E27FC236}">
                  <a16:creationId xmlns:a16="http://schemas.microsoft.com/office/drawing/2014/main" id="{A1D3C93A-2E01-71F7-C2C0-D77D6BAB656A}"/>
                </a:ext>
              </a:extLst>
            </p:cNvPr>
            <p:cNvSpPr txBox="1"/>
            <p:nvPr/>
          </p:nvSpPr>
          <p:spPr>
            <a:xfrm>
              <a:off x="9551454" y="4009256"/>
              <a:ext cx="441834"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10</a:t>
              </a:r>
              <a:endParaRPr lang="zh-CN" altLang="en-US" dirty="0">
                <a:solidFill>
                  <a:srgbClr val="FF0000"/>
                </a:solidFill>
                <a:latin typeface="Times New Roman" panose="02020603050405020304" pitchFamily="18" charset="0"/>
              </a:endParaRPr>
            </a:p>
          </p:txBody>
        </p:sp>
        <p:sp>
          <p:nvSpPr>
            <p:cNvPr id="201" name="文本框 200">
              <a:extLst>
                <a:ext uri="{FF2B5EF4-FFF2-40B4-BE49-F238E27FC236}">
                  <a16:creationId xmlns:a16="http://schemas.microsoft.com/office/drawing/2014/main" id="{09AFD619-3E22-2DEB-0B78-8BB0CA43E2A1}"/>
                </a:ext>
              </a:extLst>
            </p:cNvPr>
            <p:cNvSpPr txBox="1"/>
            <p:nvPr/>
          </p:nvSpPr>
          <p:spPr>
            <a:xfrm>
              <a:off x="10123252" y="4006645"/>
              <a:ext cx="470191"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11</a:t>
              </a:r>
              <a:endParaRPr lang="zh-CN" altLang="en-US" dirty="0">
                <a:solidFill>
                  <a:srgbClr val="FF0000"/>
                </a:solidFill>
                <a:latin typeface="Times New Roman" panose="02020603050405020304" pitchFamily="18" charset="0"/>
              </a:endParaRPr>
            </a:p>
          </p:txBody>
        </p:sp>
        <p:sp>
          <p:nvSpPr>
            <p:cNvPr id="202" name="文本框 201">
              <a:extLst>
                <a:ext uri="{FF2B5EF4-FFF2-40B4-BE49-F238E27FC236}">
                  <a16:creationId xmlns:a16="http://schemas.microsoft.com/office/drawing/2014/main" id="{98108453-992F-F670-15F9-81BB33A5D41B}"/>
                </a:ext>
              </a:extLst>
            </p:cNvPr>
            <p:cNvSpPr txBox="1"/>
            <p:nvPr/>
          </p:nvSpPr>
          <p:spPr>
            <a:xfrm>
              <a:off x="8981773" y="4571350"/>
              <a:ext cx="470191"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13</a:t>
              </a:r>
              <a:endParaRPr lang="zh-CN" altLang="en-US" dirty="0">
                <a:solidFill>
                  <a:srgbClr val="FF0000"/>
                </a:solidFill>
                <a:latin typeface="Times New Roman" panose="02020603050405020304" pitchFamily="18" charset="0"/>
              </a:endParaRPr>
            </a:p>
          </p:txBody>
        </p:sp>
        <p:sp>
          <p:nvSpPr>
            <p:cNvPr id="203" name="文本框 202">
              <a:extLst>
                <a:ext uri="{FF2B5EF4-FFF2-40B4-BE49-F238E27FC236}">
                  <a16:creationId xmlns:a16="http://schemas.microsoft.com/office/drawing/2014/main" id="{092C7FF0-69ED-942F-1C9B-09299EA8900E}"/>
                </a:ext>
              </a:extLst>
            </p:cNvPr>
            <p:cNvSpPr txBox="1"/>
            <p:nvPr/>
          </p:nvSpPr>
          <p:spPr>
            <a:xfrm>
              <a:off x="9547654" y="4571350"/>
              <a:ext cx="470191"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14</a:t>
              </a:r>
              <a:endParaRPr lang="zh-CN" altLang="en-US" dirty="0">
                <a:solidFill>
                  <a:srgbClr val="FF0000"/>
                </a:solidFill>
                <a:latin typeface="Times New Roman" panose="02020603050405020304" pitchFamily="18" charset="0"/>
              </a:endParaRPr>
            </a:p>
          </p:txBody>
        </p:sp>
        <p:sp>
          <p:nvSpPr>
            <p:cNvPr id="204" name="文本框 203">
              <a:extLst>
                <a:ext uri="{FF2B5EF4-FFF2-40B4-BE49-F238E27FC236}">
                  <a16:creationId xmlns:a16="http://schemas.microsoft.com/office/drawing/2014/main" id="{4349AB8C-1B96-AF36-206E-C48F2068A321}"/>
                </a:ext>
              </a:extLst>
            </p:cNvPr>
            <p:cNvSpPr txBox="1"/>
            <p:nvPr/>
          </p:nvSpPr>
          <p:spPr>
            <a:xfrm>
              <a:off x="10103156" y="4553123"/>
              <a:ext cx="470191" cy="369332"/>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rPr>
                <a:t>15</a:t>
              </a:r>
              <a:endParaRPr lang="zh-CN" altLang="en-US" dirty="0">
                <a:solidFill>
                  <a:srgbClr val="FF0000"/>
                </a:solidFill>
                <a:latin typeface="Times New Roman" panose="02020603050405020304" pitchFamily="18" charset="0"/>
              </a:endParaRPr>
            </a:p>
          </p:txBody>
        </p:sp>
      </p:grpSp>
      <p:sp>
        <p:nvSpPr>
          <p:cNvPr id="206" name="文本框 205">
            <a:extLst>
              <a:ext uri="{FF2B5EF4-FFF2-40B4-BE49-F238E27FC236}">
                <a16:creationId xmlns:a16="http://schemas.microsoft.com/office/drawing/2014/main" id="{02983D47-D144-5283-F2BC-8FF4350690AE}"/>
              </a:ext>
            </a:extLst>
          </p:cNvPr>
          <p:cNvSpPr txBox="1"/>
          <p:nvPr/>
        </p:nvSpPr>
        <p:spPr>
          <a:xfrm>
            <a:off x="9106050" y="4943968"/>
            <a:ext cx="950413"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rPr>
              <a:t>获取索引</a:t>
            </a:r>
          </a:p>
        </p:txBody>
      </p:sp>
      <p:cxnSp>
        <p:nvCxnSpPr>
          <p:cNvPr id="207" name="直接箭头连接符 206">
            <a:extLst>
              <a:ext uri="{FF2B5EF4-FFF2-40B4-BE49-F238E27FC236}">
                <a16:creationId xmlns:a16="http://schemas.microsoft.com/office/drawing/2014/main" id="{9DF8156B-D2AD-2459-8ECF-93A60B89D511}"/>
              </a:ext>
            </a:extLst>
          </p:cNvPr>
          <p:cNvCxnSpPr>
            <a:cxnSpLocks/>
          </p:cNvCxnSpPr>
          <p:nvPr/>
        </p:nvCxnSpPr>
        <p:spPr>
          <a:xfrm>
            <a:off x="7141833" y="2769555"/>
            <a:ext cx="1118107" cy="7419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1" name="直接箭头连接符 210">
            <a:extLst>
              <a:ext uri="{FF2B5EF4-FFF2-40B4-BE49-F238E27FC236}">
                <a16:creationId xmlns:a16="http://schemas.microsoft.com/office/drawing/2014/main" id="{8FBFA535-78FC-DBC6-F20B-E9DF88E3A4EA}"/>
              </a:ext>
            </a:extLst>
          </p:cNvPr>
          <p:cNvCxnSpPr>
            <a:cxnSpLocks/>
            <a:endCxn id="534" idx="3"/>
          </p:cNvCxnSpPr>
          <p:nvPr/>
        </p:nvCxnSpPr>
        <p:spPr>
          <a:xfrm flipH="1">
            <a:off x="7104516" y="4265940"/>
            <a:ext cx="1155424" cy="7931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4" name="文本框 213">
            <a:extLst>
              <a:ext uri="{FF2B5EF4-FFF2-40B4-BE49-F238E27FC236}">
                <a16:creationId xmlns:a16="http://schemas.microsoft.com/office/drawing/2014/main" id="{86EAE3B8-12FC-D57A-DEF9-36F2B9357218}"/>
              </a:ext>
            </a:extLst>
          </p:cNvPr>
          <p:cNvSpPr txBox="1"/>
          <p:nvPr/>
        </p:nvSpPr>
        <p:spPr>
          <a:xfrm>
            <a:off x="5878524" y="5821904"/>
            <a:ext cx="950412"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rPr>
              <a:t>原始图像</a:t>
            </a:r>
          </a:p>
        </p:txBody>
      </p:sp>
      <p:sp>
        <p:nvSpPr>
          <p:cNvPr id="215" name="文本框 214">
            <a:extLst>
              <a:ext uri="{FF2B5EF4-FFF2-40B4-BE49-F238E27FC236}">
                <a16:creationId xmlns:a16="http://schemas.microsoft.com/office/drawing/2014/main" id="{B022D1CA-D3AB-071A-302B-AA79207C0269}"/>
              </a:ext>
            </a:extLst>
          </p:cNvPr>
          <p:cNvSpPr txBox="1"/>
          <p:nvPr/>
        </p:nvSpPr>
        <p:spPr>
          <a:xfrm>
            <a:off x="3886345" y="5835386"/>
            <a:ext cx="950412"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rPr>
              <a:t>图像分割</a:t>
            </a:r>
          </a:p>
        </p:txBody>
      </p:sp>
      <p:sp>
        <p:nvSpPr>
          <p:cNvPr id="216" name="文本框 215">
            <a:extLst>
              <a:ext uri="{FF2B5EF4-FFF2-40B4-BE49-F238E27FC236}">
                <a16:creationId xmlns:a16="http://schemas.microsoft.com/office/drawing/2014/main" id="{C142BBE2-93B3-5EE5-5AC4-37924B288D3F}"/>
              </a:ext>
            </a:extLst>
          </p:cNvPr>
          <p:cNvSpPr txBox="1"/>
          <p:nvPr/>
        </p:nvSpPr>
        <p:spPr>
          <a:xfrm>
            <a:off x="1957245" y="5831683"/>
            <a:ext cx="950412" cy="307777"/>
          </a:xfrm>
          <a:prstGeom prst="rect">
            <a:avLst/>
          </a:prstGeom>
          <a:noFill/>
        </p:spPr>
        <p:txBody>
          <a:bodyPr wrap="square" rtlCol="0">
            <a:spAutoFit/>
          </a:bodyPr>
          <a:lstStyle/>
          <a:p>
            <a:r>
              <a:rPr lang="zh-CN" altLang="en-US" sz="1400" dirty="0">
                <a:latin typeface="Times New Roman" panose="02020603050405020304" pitchFamily="18" charset="0"/>
                <a:ea typeface="微软雅黑" panose="020B0503020204020204" pitchFamily="34" charset="-122"/>
              </a:rPr>
              <a:t>遮罩图像</a:t>
            </a:r>
          </a:p>
        </p:txBody>
      </p:sp>
    </p:spTree>
    <p:extLst>
      <p:ext uri="{BB962C8B-B14F-4D97-AF65-F5344CB8AC3E}">
        <p14:creationId xmlns:p14="http://schemas.microsoft.com/office/powerpoint/2010/main" val="44968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 name="组合 1">
            <a:extLst>
              <a:ext uri="{FF2B5EF4-FFF2-40B4-BE49-F238E27FC236}">
                <a16:creationId xmlns:a16="http://schemas.microsoft.com/office/drawing/2014/main" id="{D1A4D40D-F7AD-440F-AADC-85013C7E5C58}"/>
              </a:ext>
            </a:extLst>
          </p:cNvPr>
          <p:cNvGrpSpPr/>
          <p:nvPr/>
        </p:nvGrpSpPr>
        <p:grpSpPr>
          <a:xfrm>
            <a:off x="3236110" y="1516040"/>
            <a:ext cx="6873443" cy="4230435"/>
            <a:chOff x="3454550" y="1744640"/>
            <a:chExt cx="6873443" cy="4230435"/>
          </a:xfrm>
        </p:grpSpPr>
        <p:grpSp>
          <p:nvGrpSpPr>
            <p:cNvPr id="21" name="组合 20">
              <a:extLst>
                <a:ext uri="{FF2B5EF4-FFF2-40B4-BE49-F238E27FC236}">
                  <a16:creationId xmlns:a16="http://schemas.microsoft.com/office/drawing/2014/main" id="{2A6D1CC1-6776-4C28-B435-CBDE8FC94CE3}"/>
                </a:ext>
              </a:extLst>
            </p:cNvPr>
            <p:cNvGrpSpPr/>
            <p:nvPr/>
          </p:nvGrpSpPr>
          <p:grpSpPr>
            <a:xfrm>
              <a:off x="3454550" y="1744640"/>
              <a:ext cx="6873443" cy="3332468"/>
              <a:chOff x="-2765213" y="2423583"/>
              <a:chExt cx="5639202" cy="2686438"/>
            </a:xfrm>
          </p:grpSpPr>
          <p:grpSp>
            <p:nvGrpSpPr>
              <p:cNvPr id="22" name="组合 21">
                <a:extLst>
                  <a:ext uri="{FF2B5EF4-FFF2-40B4-BE49-F238E27FC236}">
                    <a16:creationId xmlns:a16="http://schemas.microsoft.com/office/drawing/2014/main" id="{0E165B5D-C5AB-4DE8-9E9A-694365BEBBC5}"/>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B8B7B72A-5DE9-44A4-B6F2-76C3663F0FC3}"/>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9DA0F3-2055-4FBE-813E-84118C958604}"/>
                    </a:ext>
                  </a:extLst>
                </p:cNvPr>
                <p:cNvSpPr txBox="1"/>
                <p:nvPr/>
              </p:nvSpPr>
              <p:spPr>
                <a:xfrm>
                  <a:off x="-2057404" y="2441453"/>
                  <a:ext cx="4760061" cy="446601"/>
                </a:xfrm>
                <a:prstGeom prst="rect">
                  <a:avLst/>
                </a:prstGeom>
                <a:noFill/>
              </p:spPr>
              <p:txBody>
                <a:bodyPr wrap="square" rtlCol="0">
                  <a:spAutoFit/>
                </a:bodyPr>
                <a:lstStyle/>
                <a:p>
                  <a:pPr>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安全语义通信介绍</a:t>
                  </a:r>
                </a:p>
              </p:txBody>
            </p:sp>
          </p:grpSp>
          <p:grpSp>
            <p:nvGrpSpPr>
              <p:cNvPr id="23" name="组合 22">
                <a:extLst>
                  <a:ext uri="{FF2B5EF4-FFF2-40B4-BE49-F238E27FC236}">
                    <a16:creationId xmlns:a16="http://schemas.microsoft.com/office/drawing/2014/main" id="{E45E3F55-0C57-41B3-BEF8-0B40965996F7}"/>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3712EDB1-1D4B-4ABE-B347-18EB02D7810D}"/>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5584A5B-1507-435F-BE63-D9019D6E670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系统模型与问题建模</a:t>
                  </a:r>
                  <a:endParaRPr lang="en-US" altLang="zh-CN"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0130E69-3240-4EA2-BE59-C1E5DA1E2509}"/>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F23DE959-79CB-461C-B259-C378BF82838F}"/>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3394391-12AD-4D53-91AB-0CA105628FC8}"/>
                    </a:ext>
                  </a:extLst>
                </p:cNvPr>
                <p:cNvSpPr txBox="1"/>
                <p:nvPr/>
              </p:nvSpPr>
              <p:spPr>
                <a:xfrm>
                  <a:off x="-2065279" y="3756405"/>
                  <a:ext cx="4939268" cy="446601"/>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研究内容</a:t>
                  </a:r>
                </a:p>
              </p:txBody>
            </p:sp>
          </p:grpSp>
          <p:grpSp>
            <p:nvGrpSpPr>
              <p:cNvPr id="25" name="组合 24">
                <a:extLst>
                  <a:ext uri="{FF2B5EF4-FFF2-40B4-BE49-F238E27FC236}">
                    <a16:creationId xmlns:a16="http://schemas.microsoft.com/office/drawing/2014/main" id="{10FA2B56-D14F-450D-AAD4-072D1BD9DD57}"/>
                  </a:ext>
                </a:extLst>
              </p:cNvPr>
              <p:cNvGrpSpPr/>
              <p:nvPr/>
            </p:nvGrpSpPr>
            <p:grpSpPr>
              <a:xfrm>
                <a:off x="-2765213" y="4595247"/>
                <a:ext cx="4399867" cy="514774"/>
                <a:chOff x="-2765213" y="4353945"/>
                <a:chExt cx="4399867" cy="514774"/>
              </a:xfrm>
            </p:grpSpPr>
            <p:sp>
              <p:nvSpPr>
                <p:cNvPr id="29" name="菱形 28">
                  <a:extLst>
                    <a:ext uri="{FF2B5EF4-FFF2-40B4-BE49-F238E27FC236}">
                      <a16:creationId xmlns:a16="http://schemas.microsoft.com/office/drawing/2014/main" id="{6B2EF1E5-8B42-4C2A-A75B-59385371FEDE}"/>
                    </a:ext>
                  </a:extLst>
                </p:cNvPr>
                <p:cNvSpPr/>
                <p:nvPr/>
              </p:nvSpPr>
              <p:spPr>
                <a:xfrm>
                  <a:off x="-2765213" y="435394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74B09DD-DC75-4AA9-B74C-809B627984C3}"/>
                    </a:ext>
                  </a:extLst>
                </p:cNvPr>
                <p:cNvSpPr txBox="1"/>
                <p:nvPr/>
              </p:nvSpPr>
              <p:spPr>
                <a:xfrm>
                  <a:off x="-2065279" y="4404754"/>
                  <a:ext cx="3699933"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C00000"/>
                      </a:solidFill>
                      <a:latin typeface="微软雅黑" panose="020B0503020204020204" pitchFamily="34" charset="-122"/>
                      <a:ea typeface="微软雅黑" panose="020B0503020204020204" pitchFamily="34" charset="-122"/>
                    </a:rPr>
                    <a:t>实验评估</a:t>
                  </a:r>
                  <a:endParaRPr lang="en-US" altLang="zh-CN" sz="3000" b="1" dirty="0">
                    <a:solidFill>
                      <a:srgbClr val="C00000"/>
                    </a:solidFill>
                    <a:latin typeface="微软雅黑" panose="020B0503020204020204" pitchFamily="34" charset="-122"/>
                    <a:ea typeface="微软雅黑" panose="020B0503020204020204" pitchFamily="34" charset="-122"/>
                  </a:endParaRPr>
                </a:p>
              </p:txBody>
            </p:sp>
          </p:grpSp>
        </p:grpSp>
        <p:sp>
          <p:nvSpPr>
            <p:cNvPr id="26" name="菱形 25">
              <a:extLst>
                <a:ext uri="{FF2B5EF4-FFF2-40B4-BE49-F238E27FC236}">
                  <a16:creationId xmlns:a16="http://schemas.microsoft.com/office/drawing/2014/main" id="{BB3D888F-5A08-499D-A72C-2CB7F5D93197}"/>
                </a:ext>
              </a:extLst>
            </p:cNvPr>
            <p:cNvSpPr/>
            <p:nvPr/>
          </p:nvSpPr>
          <p:spPr>
            <a:xfrm>
              <a:off x="3454550" y="5336509"/>
              <a:ext cx="627442" cy="638566"/>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650E089-798A-4E60-8DB4-6C9D68BC1A06}"/>
                </a:ext>
              </a:extLst>
            </p:cNvPr>
            <p:cNvSpPr txBox="1"/>
            <p:nvPr/>
          </p:nvSpPr>
          <p:spPr>
            <a:xfrm>
              <a:off x="4307677" y="5399536"/>
              <a:ext cx="4509730"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总结</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sp>
        <p:nvSpPr>
          <p:cNvPr id="3" name="灯片编号占位符 2">
            <a:extLst>
              <a:ext uri="{FF2B5EF4-FFF2-40B4-BE49-F238E27FC236}">
                <a16:creationId xmlns:a16="http://schemas.microsoft.com/office/drawing/2014/main" id="{19225344-C85B-97E5-8297-B48AA50AA44D}"/>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14</a:t>
            </a:fld>
            <a:r>
              <a:rPr lang="en-US" altLang="zh-CN" dirty="0">
                <a:solidFill>
                  <a:schemeClr val="accent1">
                    <a:lumMod val="50000"/>
                  </a:schemeClr>
                </a:solidFill>
              </a:rPr>
              <a:t>/17</a:t>
            </a:r>
            <a:endParaRPr lang="zh-CN" altLang="en-US" dirty="0">
              <a:solidFill>
                <a:schemeClr val="accent1">
                  <a:lumMod val="50000"/>
                </a:schemeClr>
              </a:solidFill>
            </a:endParaRPr>
          </a:p>
        </p:txBody>
      </p:sp>
    </p:spTree>
    <p:extLst>
      <p:ext uri="{BB962C8B-B14F-4D97-AF65-F5344CB8AC3E}">
        <p14:creationId xmlns:p14="http://schemas.microsoft.com/office/powerpoint/2010/main" val="4226093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EDD0F-2DFA-47AE-82ED-E594A75AC142}"/>
              </a:ext>
            </a:extLst>
          </p:cNvPr>
          <p:cNvSpPr>
            <a:spLocks noGrp="1"/>
          </p:cNvSpPr>
          <p:nvPr>
            <p:ph type="title"/>
          </p:nvPr>
        </p:nvSpPr>
        <p:spPr/>
        <p:txBody>
          <a:bodyPr/>
          <a:lstStyle/>
          <a:p>
            <a:r>
              <a:rPr lang="zh-CN" altLang="en-US" dirty="0"/>
              <a:t>实验评估</a:t>
            </a:r>
          </a:p>
        </p:txBody>
      </p:sp>
      <p:sp>
        <p:nvSpPr>
          <p:cNvPr id="18" name="文本框 17">
            <a:extLst>
              <a:ext uri="{FF2B5EF4-FFF2-40B4-BE49-F238E27FC236}">
                <a16:creationId xmlns:a16="http://schemas.microsoft.com/office/drawing/2014/main" id="{11DE79B7-557B-409D-AE07-3DFF367B735D}"/>
              </a:ext>
            </a:extLst>
          </p:cNvPr>
          <p:cNvSpPr txBox="1"/>
          <p:nvPr/>
        </p:nvSpPr>
        <p:spPr>
          <a:xfrm>
            <a:off x="391155" y="1219201"/>
            <a:ext cx="2839239"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实验结果及效果图：</a:t>
            </a:r>
          </a:p>
        </p:txBody>
      </p:sp>
      <p:pic>
        <p:nvPicPr>
          <p:cNvPr id="5" name="图片 4" descr="图表, 折线图&#10;&#10;描述已自动生成">
            <a:extLst>
              <a:ext uri="{FF2B5EF4-FFF2-40B4-BE49-F238E27FC236}">
                <a16:creationId xmlns:a16="http://schemas.microsoft.com/office/drawing/2014/main" id="{EA188E49-ACEB-587B-8EED-C6E01FA36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55" y="1905063"/>
            <a:ext cx="7148214" cy="3574108"/>
          </a:xfrm>
          <a:prstGeom prst="rect">
            <a:avLst/>
          </a:prstGeom>
        </p:spPr>
      </p:pic>
      <p:pic>
        <p:nvPicPr>
          <p:cNvPr id="16" name="图片 15" descr="图片包含 割草机, 交通, 桌子, 设备&#10;&#10;描述已自动生成">
            <a:extLst>
              <a:ext uri="{FF2B5EF4-FFF2-40B4-BE49-F238E27FC236}">
                <a16:creationId xmlns:a16="http://schemas.microsoft.com/office/drawing/2014/main" id="{2F5E3119-61D2-253E-B2CC-0EC7AF394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7552" y="5196733"/>
            <a:ext cx="3071841" cy="1023948"/>
          </a:xfrm>
          <a:prstGeom prst="rect">
            <a:avLst/>
          </a:prstGeom>
        </p:spPr>
      </p:pic>
      <p:pic>
        <p:nvPicPr>
          <p:cNvPr id="17" name="图片 16" descr="卡车停在路边&#10;&#10;描述已自动生成">
            <a:extLst>
              <a:ext uri="{FF2B5EF4-FFF2-40B4-BE49-F238E27FC236}">
                <a16:creationId xmlns:a16="http://schemas.microsoft.com/office/drawing/2014/main" id="{0F7E84F5-3E03-C80D-CEC8-82DF5F37D8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7553" y="3148837"/>
            <a:ext cx="3071841" cy="1023948"/>
          </a:xfrm>
          <a:prstGeom prst="rect">
            <a:avLst/>
          </a:prstGeom>
        </p:spPr>
      </p:pic>
      <p:pic>
        <p:nvPicPr>
          <p:cNvPr id="22" name="图片 21" descr="图片包含 室内, 桌子, 水, 旧&#10;&#10;描述已自动生成">
            <a:extLst>
              <a:ext uri="{FF2B5EF4-FFF2-40B4-BE49-F238E27FC236}">
                <a16:creationId xmlns:a16="http://schemas.microsoft.com/office/drawing/2014/main" id="{F7CDC99E-4724-A7D5-803B-05B6893B81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553" y="4172785"/>
            <a:ext cx="3071841" cy="1023948"/>
          </a:xfrm>
          <a:prstGeom prst="rect">
            <a:avLst/>
          </a:prstGeom>
        </p:spPr>
      </p:pic>
      <p:pic>
        <p:nvPicPr>
          <p:cNvPr id="23" name="图片 22" descr="在路上&#10;&#10;描述已自动生成">
            <a:extLst>
              <a:ext uri="{FF2B5EF4-FFF2-40B4-BE49-F238E27FC236}">
                <a16:creationId xmlns:a16="http://schemas.microsoft.com/office/drawing/2014/main" id="{70B47F7B-378D-A9AD-597A-A61AE45721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7553" y="2124889"/>
            <a:ext cx="3071841" cy="1023948"/>
          </a:xfrm>
          <a:prstGeom prst="rect">
            <a:avLst/>
          </a:prstGeom>
        </p:spPr>
      </p:pic>
      <p:sp>
        <p:nvSpPr>
          <p:cNvPr id="24" name="灯片编号占位符 2">
            <a:extLst>
              <a:ext uri="{FF2B5EF4-FFF2-40B4-BE49-F238E27FC236}">
                <a16:creationId xmlns:a16="http://schemas.microsoft.com/office/drawing/2014/main" id="{ED5CE576-0E22-E99F-AD4A-70A5ACC2A4E4}"/>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15</a:t>
            </a:fld>
            <a:r>
              <a:rPr lang="en-US" altLang="zh-CN" dirty="0">
                <a:solidFill>
                  <a:schemeClr val="accent1">
                    <a:lumMod val="50000"/>
                  </a:schemeClr>
                </a:solidFill>
              </a:rPr>
              <a:t>/17</a:t>
            </a:r>
            <a:endParaRPr lang="zh-CN" altLang="en-US" dirty="0">
              <a:solidFill>
                <a:schemeClr val="accent1">
                  <a:lumMod val="50000"/>
                </a:schemeClr>
              </a:solidFill>
            </a:endParaRPr>
          </a:p>
        </p:txBody>
      </p:sp>
    </p:spTree>
    <p:extLst>
      <p:ext uri="{BB962C8B-B14F-4D97-AF65-F5344CB8AC3E}">
        <p14:creationId xmlns:p14="http://schemas.microsoft.com/office/powerpoint/2010/main" val="2471738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 name="组合 1">
            <a:extLst>
              <a:ext uri="{FF2B5EF4-FFF2-40B4-BE49-F238E27FC236}">
                <a16:creationId xmlns:a16="http://schemas.microsoft.com/office/drawing/2014/main" id="{D1A4D40D-F7AD-440F-AADC-85013C7E5C58}"/>
              </a:ext>
            </a:extLst>
          </p:cNvPr>
          <p:cNvGrpSpPr/>
          <p:nvPr/>
        </p:nvGrpSpPr>
        <p:grpSpPr>
          <a:xfrm>
            <a:off x="3236110" y="1516040"/>
            <a:ext cx="6873443" cy="4230435"/>
            <a:chOff x="3454550" y="1744640"/>
            <a:chExt cx="6873443" cy="4230435"/>
          </a:xfrm>
        </p:grpSpPr>
        <p:grpSp>
          <p:nvGrpSpPr>
            <p:cNvPr id="21" name="组合 20">
              <a:extLst>
                <a:ext uri="{FF2B5EF4-FFF2-40B4-BE49-F238E27FC236}">
                  <a16:creationId xmlns:a16="http://schemas.microsoft.com/office/drawing/2014/main" id="{2A6D1CC1-6776-4C28-B435-CBDE8FC94CE3}"/>
                </a:ext>
              </a:extLst>
            </p:cNvPr>
            <p:cNvGrpSpPr/>
            <p:nvPr/>
          </p:nvGrpSpPr>
          <p:grpSpPr>
            <a:xfrm>
              <a:off x="3454550" y="1744640"/>
              <a:ext cx="6873443" cy="3332468"/>
              <a:chOff x="-2765213" y="2423583"/>
              <a:chExt cx="5639202" cy="2686438"/>
            </a:xfrm>
          </p:grpSpPr>
          <p:grpSp>
            <p:nvGrpSpPr>
              <p:cNvPr id="22" name="组合 21">
                <a:extLst>
                  <a:ext uri="{FF2B5EF4-FFF2-40B4-BE49-F238E27FC236}">
                    <a16:creationId xmlns:a16="http://schemas.microsoft.com/office/drawing/2014/main" id="{0E165B5D-C5AB-4DE8-9E9A-694365BEBBC5}"/>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B8B7B72A-5DE9-44A4-B6F2-76C3663F0FC3}"/>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9DA0F3-2055-4FBE-813E-84118C958604}"/>
                    </a:ext>
                  </a:extLst>
                </p:cNvPr>
                <p:cNvSpPr txBox="1"/>
                <p:nvPr/>
              </p:nvSpPr>
              <p:spPr>
                <a:xfrm>
                  <a:off x="-2057404" y="2441453"/>
                  <a:ext cx="4760061" cy="446601"/>
                </a:xfrm>
                <a:prstGeom prst="rect">
                  <a:avLst/>
                </a:prstGeom>
                <a:noFill/>
              </p:spPr>
              <p:txBody>
                <a:bodyPr wrap="square" rtlCol="0">
                  <a:spAutoFit/>
                </a:bodyPr>
                <a:lstStyle/>
                <a:p>
                  <a:pPr>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安全语义通信介绍</a:t>
                  </a:r>
                </a:p>
              </p:txBody>
            </p:sp>
          </p:grpSp>
          <p:grpSp>
            <p:nvGrpSpPr>
              <p:cNvPr id="23" name="组合 22">
                <a:extLst>
                  <a:ext uri="{FF2B5EF4-FFF2-40B4-BE49-F238E27FC236}">
                    <a16:creationId xmlns:a16="http://schemas.microsoft.com/office/drawing/2014/main" id="{E45E3F55-0C57-41B3-BEF8-0B40965996F7}"/>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3712EDB1-1D4B-4ABE-B347-18EB02D7810D}"/>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5584A5B-1507-435F-BE63-D9019D6E670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系统模型与问题建模</a:t>
                  </a:r>
                  <a:endParaRPr lang="en-US" altLang="zh-CN"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0130E69-3240-4EA2-BE59-C1E5DA1E2509}"/>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F23DE959-79CB-461C-B259-C378BF82838F}"/>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3394391-12AD-4D53-91AB-0CA105628FC8}"/>
                    </a:ext>
                  </a:extLst>
                </p:cNvPr>
                <p:cNvSpPr txBox="1"/>
                <p:nvPr/>
              </p:nvSpPr>
              <p:spPr>
                <a:xfrm>
                  <a:off x="-2065279" y="3756405"/>
                  <a:ext cx="4939268" cy="446601"/>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研究内容</a:t>
                  </a:r>
                </a:p>
              </p:txBody>
            </p:sp>
          </p:grpSp>
          <p:grpSp>
            <p:nvGrpSpPr>
              <p:cNvPr id="25" name="组合 24">
                <a:extLst>
                  <a:ext uri="{FF2B5EF4-FFF2-40B4-BE49-F238E27FC236}">
                    <a16:creationId xmlns:a16="http://schemas.microsoft.com/office/drawing/2014/main" id="{10FA2B56-D14F-450D-AAD4-072D1BD9DD57}"/>
                  </a:ext>
                </a:extLst>
              </p:cNvPr>
              <p:cNvGrpSpPr/>
              <p:nvPr/>
            </p:nvGrpSpPr>
            <p:grpSpPr>
              <a:xfrm>
                <a:off x="-2765213" y="4595247"/>
                <a:ext cx="4399867" cy="514774"/>
                <a:chOff x="-2765213" y="4353945"/>
                <a:chExt cx="4399867" cy="514774"/>
              </a:xfrm>
            </p:grpSpPr>
            <p:sp>
              <p:nvSpPr>
                <p:cNvPr id="29" name="菱形 28">
                  <a:extLst>
                    <a:ext uri="{FF2B5EF4-FFF2-40B4-BE49-F238E27FC236}">
                      <a16:creationId xmlns:a16="http://schemas.microsoft.com/office/drawing/2014/main" id="{6B2EF1E5-8B42-4C2A-A75B-59385371FEDE}"/>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74B09DD-DC75-4AA9-B74C-809B627984C3}"/>
                    </a:ext>
                  </a:extLst>
                </p:cNvPr>
                <p:cNvSpPr txBox="1"/>
                <p:nvPr/>
              </p:nvSpPr>
              <p:spPr>
                <a:xfrm>
                  <a:off x="-2065279" y="4404754"/>
                  <a:ext cx="3699933"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实验评估</a:t>
                  </a:r>
                  <a:endParaRPr lang="en-US" altLang="zh-CN"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sp>
          <p:nvSpPr>
            <p:cNvPr id="26" name="菱形 25">
              <a:extLst>
                <a:ext uri="{FF2B5EF4-FFF2-40B4-BE49-F238E27FC236}">
                  <a16:creationId xmlns:a16="http://schemas.microsoft.com/office/drawing/2014/main" id="{BB3D888F-5A08-499D-A72C-2CB7F5D93197}"/>
                </a:ext>
              </a:extLst>
            </p:cNvPr>
            <p:cNvSpPr/>
            <p:nvPr/>
          </p:nvSpPr>
          <p:spPr>
            <a:xfrm>
              <a:off x="3454550" y="5336509"/>
              <a:ext cx="627442" cy="638566"/>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650E089-798A-4E60-8DB4-6C9D68BC1A06}"/>
                </a:ext>
              </a:extLst>
            </p:cNvPr>
            <p:cNvSpPr txBox="1"/>
            <p:nvPr/>
          </p:nvSpPr>
          <p:spPr>
            <a:xfrm>
              <a:off x="4307677" y="5399536"/>
              <a:ext cx="4509730" cy="553998"/>
            </a:xfrm>
            <a:prstGeom prst="rect">
              <a:avLst/>
            </a:prstGeom>
            <a:noFill/>
          </p:spPr>
          <p:txBody>
            <a:bodyPr wrap="square" rtlCol="0">
              <a:spAutoFit/>
            </a:bodyPr>
            <a:lstStyle/>
            <a:p>
              <a:pPr>
                <a:defRPr/>
              </a:pPr>
              <a:r>
                <a:rPr lang="zh-CN" altLang="en-US" sz="3000" b="1" dirty="0">
                  <a:solidFill>
                    <a:srgbClr val="C00000"/>
                  </a:solidFill>
                  <a:latin typeface="微软雅黑" panose="020B0503020204020204" pitchFamily="34" charset="-122"/>
                  <a:ea typeface="微软雅黑" panose="020B0503020204020204" pitchFamily="34" charset="-122"/>
                </a:rPr>
                <a:t>总结</a:t>
              </a:r>
              <a:endParaRPr lang="en-US" altLang="zh-CN" sz="3000" b="1" dirty="0">
                <a:solidFill>
                  <a:srgbClr val="C00000"/>
                </a:solidFill>
                <a:latin typeface="微软雅黑" panose="020B0503020204020204" pitchFamily="34" charset="-122"/>
                <a:ea typeface="微软雅黑" panose="020B0503020204020204" pitchFamily="34" charset="-122"/>
              </a:endParaRPr>
            </a:p>
          </p:txBody>
        </p:sp>
      </p:grpSp>
      <p:sp>
        <p:nvSpPr>
          <p:cNvPr id="3" name="灯片编号占位符 2">
            <a:extLst>
              <a:ext uri="{FF2B5EF4-FFF2-40B4-BE49-F238E27FC236}">
                <a16:creationId xmlns:a16="http://schemas.microsoft.com/office/drawing/2014/main" id="{38C03834-F76F-3494-1D43-AD7E2F7B7578}"/>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16</a:t>
            </a:fld>
            <a:r>
              <a:rPr lang="en-US" altLang="zh-CN" dirty="0">
                <a:solidFill>
                  <a:schemeClr val="accent1">
                    <a:lumMod val="50000"/>
                  </a:schemeClr>
                </a:solidFill>
              </a:rPr>
              <a:t>/17</a:t>
            </a:r>
            <a:endParaRPr lang="zh-CN" altLang="en-US" dirty="0">
              <a:solidFill>
                <a:schemeClr val="accent1">
                  <a:lumMod val="50000"/>
                </a:schemeClr>
              </a:solidFill>
            </a:endParaRPr>
          </a:p>
        </p:txBody>
      </p:sp>
    </p:spTree>
    <p:extLst>
      <p:ext uri="{BB962C8B-B14F-4D97-AF65-F5344CB8AC3E}">
        <p14:creationId xmlns:p14="http://schemas.microsoft.com/office/powerpoint/2010/main" val="2637077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73881-C188-4992-8F96-D827A6AE41F9}"/>
              </a:ext>
            </a:extLst>
          </p:cNvPr>
          <p:cNvSpPr>
            <a:spLocks noGrp="1"/>
          </p:cNvSpPr>
          <p:nvPr>
            <p:ph type="title"/>
          </p:nvPr>
        </p:nvSpPr>
        <p:spPr/>
        <p:txBody>
          <a:bodyPr/>
          <a:lstStyle/>
          <a:p>
            <a:r>
              <a:rPr lang="zh-CN" altLang="en-US" dirty="0"/>
              <a:t>总结</a:t>
            </a:r>
          </a:p>
        </p:txBody>
      </p:sp>
      <p:sp>
        <p:nvSpPr>
          <p:cNvPr id="4" name="文本框 3">
            <a:extLst>
              <a:ext uri="{FF2B5EF4-FFF2-40B4-BE49-F238E27FC236}">
                <a16:creationId xmlns:a16="http://schemas.microsoft.com/office/drawing/2014/main" id="{5164F316-0761-428B-BD2B-2092F080E844}"/>
              </a:ext>
            </a:extLst>
          </p:cNvPr>
          <p:cNvSpPr txBox="1"/>
          <p:nvPr/>
        </p:nvSpPr>
        <p:spPr>
          <a:xfrm>
            <a:off x="1704975" y="2223125"/>
            <a:ext cx="8258175" cy="2051652"/>
          </a:xfrm>
          <a:prstGeom prst="rect">
            <a:avLst/>
          </a:prstGeom>
          <a:noFill/>
        </p:spPr>
        <p:txBody>
          <a:bodyPr wrap="square" rtlCol="0">
            <a:spAutoFit/>
          </a:bodyPr>
          <a:lstStyle/>
          <a:p>
            <a:pPr marL="342900" indent="-342900">
              <a:lnSpc>
                <a:spcPct val="130000"/>
              </a:lnSpc>
              <a:buFont typeface="+mj-lt"/>
              <a:buAutoNum type="arabicPeriod"/>
            </a:pPr>
            <a:r>
              <a:rPr lang="zh-CN" altLang="en-US" dirty="0">
                <a:latin typeface="微软雅黑" panose="020B0503020204020204" pitchFamily="34" charset="-122"/>
                <a:ea typeface="微软雅黑" panose="020B0503020204020204" pitchFamily="34" charset="-122"/>
              </a:rPr>
              <a:t>本系统在发送端对遮罩后的图像提取语义信息送入信道传输，减少了信道传输的数据量，有效提高了传输效率。</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lnSpc>
                <a:spcPct val="130000"/>
              </a:lnSpc>
              <a:buFont typeface="+mj-lt"/>
              <a:buAutoNum type="arabicPeriod"/>
            </a:pPr>
            <a:r>
              <a:rPr lang="zh-CN" altLang="en-US" dirty="0">
                <a:latin typeface="微软雅黑" panose="020B0503020204020204" pitchFamily="34" charset="-122"/>
                <a:ea typeface="微软雅黑" panose="020B0503020204020204" pitchFamily="34" charset="-122"/>
              </a:rPr>
              <a:t>实验结果表明，与无安全机制相比，该方法显著提高了图像传输的安全性，增加了窃听者恢复图像的难度。</a:t>
            </a:r>
            <a:endParaRPr lang="en-US" altLang="zh-CN" dirty="0">
              <a:latin typeface="微软雅黑" panose="020B0503020204020204" pitchFamily="34" charset="-122"/>
              <a:ea typeface="微软雅黑" panose="020B0503020204020204" pitchFamily="34" charset="-122"/>
            </a:endParaRPr>
          </a:p>
        </p:txBody>
      </p:sp>
      <p:sp>
        <p:nvSpPr>
          <p:cNvPr id="5" name="灯片编号占位符 2">
            <a:extLst>
              <a:ext uri="{FF2B5EF4-FFF2-40B4-BE49-F238E27FC236}">
                <a16:creationId xmlns:a16="http://schemas.microsoft.com/office/drawing/2014/main" id="{162B5A85-B6A2-ED1F-73F1-2EBB0036885C}"/>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17</a:t>
            </a:fld>
            <a:r>
              <a:rPr lang="en-US" altLang="zh-CN" dirty="0">
                <a:solidFill>
                  <a:schemeClr val="accent1">
                    <a:lumMod val="50000"/>
                  </a:schemeClr>
                </a:solidFill>
              </a:rPr>
              <a:t>/17</a:t>
            </a:r>
            <a:endParaRPr lang="zh-CN" altLang="en-US" dirty="0">
              <a:solidFill>
                <a:schemeClr val="accent1">
                  <a:lumMod val="50000"/>
                </a:schemeClr>
              </a:solidFill>
            </a:endParaRPr>
          </a:p>
        </p:txBody>
      </p:sp>
    </p:spTree>
    <p:extLst>
      <p:ext uri="{BB962C8B-B14F-4D97-AF65-F5344CB8AC3E}">
        <p14:creationId xmlns:p14="http://schemas.microsoft.com/office/powerpoint/2010/main" val="132401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A0251B6F-B755-4C4E-A695-08D27EA7833F}"/>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a:t>
            </a:fld>
            <a:r>
              <a:rPr lang="en-US" altLang="zh-CN" dirty="0">
                <a:solidFill>
                  <a:schemeClr val="accent1">
                    <a:lumMod val="50000"/>
                  </a:schemeClr>
                </a:solidFill>
              </a:rPr>
              <a:t>/17</a:t>
            </a:r>
            <a:endParaRPr lang="zh-CN" altLang="en-US" dirty="0">
              <a:solidFill>
                <a:schemeClr val="accent1">
                  <a:lumMod val="50000"/>
                </a:schemeClr>
              </a:solidFill>
            </a:endParaRPr>
          </a:p>
        </p:txBody>
      </p:sp>
      <p:grpSp>
        <p:nvGrpSpPr>
          <p:cNvPr id="2" name="组合 1">
            <a:extLst>
              <a:ext uri="{FF2B5EF4-FFF2-40B4-BE49-F238E27FC236}">
                <a16:creationId xmlns:a16="http://schemas.microsoft.com/office/drawing/2014/main" id="{D1A4D40D-F7AD-440F-AADC-85013C7E5C58}"/>
              </a:ext>
            </a:extLst>
          </p:cNvPr>
          <p:cNvGrpSpPr/>
          <p:nvPr/>
        </p:nvGrpSpPr>
        <p:grpSpPr>
          <a:xfrm>
            <a:off x="3236110" y="1516040"/>
            <a:ext cx="6873443" cy="4230435"/>
            <a:chOff x="3454550" y="1744640"/>
            <a:chExt cx="6873443" cy="4230435"/>
          </a:xfrm>
        </p:grpSpPr>
        <p:grpSp>
          <p:nvGrpSpPr>
            <p:cNvPr id="21" name="组合 20">
              <a:extLst>
                <a:ext uri="{FF2B5EF4-FFF2-40B4-BE49-F238E27FC236}">
                  <a16:creationId xmlns:a16="http://schemas.microsoft.com/office/drawing/2014/main" id="{2A6D1CC1-6776-4C28-B435-CBDE8FC94CE3}"/>
                </a:ext>
              </a:extLst>
            </p:cNvPr>
            <p:cNvGrpSpPr/>
            <p:nvPr/>
          </p:nvGrpSpPr>
          <p:grpSpPr>
            <a:xfrm>
              <a:off x="3454550" y="1744640"/>
              <a:ext cx="6873443" cy="3332468"/>
              <a:chOff x="-2765213" y="2423583"/>
              <a:chExt cx="5639202" cy="2686438"/>
            </a:xfrm>
          </p:grpSpPr>
          <p:grpSp>
            <p:nvGrpSpPr>
              <p:cNvPr id="22" name="组合 21">
                <a:extLst>
                  <a:ext uri="{FF2B5EF4-FFF2-40B4-BE49-F238E27FC236}">
                    <a16:creationId xmlns:a16="http://schemas.microsoft.com/office/drawing/2014/main" id="{0E165B5D-C5AB-4DE8-9E9A-694365BEBBC5}"/>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B8B7B72A-5DE9-44A4-B6F2-76C3663F0FC3}"/>
                    </a:ext>
                  </a:extLst>
                </p:cNvPr>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9DA0F3-2055-4FBE-813E-84118C958604}"/>
                    </a:ext>
                  </a:extLst>
                </p:cNvPr>
                <p:cNvSpPr txBox="1"/>
                <p:nvPr/>
              </p:nvSpPr>
              <p:spPr>
                <a:xfrm>
                  <a:off x="-2057404" y="2441453"/>
                  <a:ext cx="4760061" cy="446601"/>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安全语义通信介绍</a:t>
                  </a:r>
                </a:p>
              </p:txBody>
            </p:sp>
          </p:grpSp>
          <p:grpSp>
            <p:nvGrpSpPr>
              <p:cNvPr id="23" name="组合 22">
                <a:extLst>
                  <a:ext uri="{FF2B5EF4-FFF2-40B4-BE49-F238E27FC236}">
                    <a16:creationId xmlns:a16="http://schemas.microsoft.com/office/drawing/2014/main" id="{E45E3F55-0C57-41B3-BEF8-0B40965996F7}"/>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3712EDB1-1D4B-4ABE-B347-18EB02D7810D}"/>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5584A5B-1507-435F-BE63-D9019D6E670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系统模型与问题建模</a:t>
                  </a:r>
                  <a:endParaRPr lang="en-US" altLang="zh-CN"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0130E69-3240-4EA2-BE59-C1E5DA1E2509}"/>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F23DE959-79CB-461C-B259-C378BF82838F}"/>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3394391-12AD-4D53-91AB-0CA105628FC8}"/>
                    </a:ext>
                  </a:extLst>
                </p:cNvPr>
                <p:cNvSpPr txBox="1"/>
                <p:nvPr/>
              </p:nvSpPr>
              <p:spPr>
                <a:xfrm>
                  <a:off x="-2065279" y="3756405"/>
                  <a:ext cx="4939268" cy="446601"/>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研究内容</a:t>
                  </a:r>
                </a:p>
              </p:txBody>
            </p:sp>
          </p:grpSp>
          <p:grpSp>
            <p:nvGrpSpPr>
              <p:cNvPr id="25" name="组合 24">
                <a:extLst>
                  <a:ext uri="{FF2B5EF4-FFF2-40B4-BE49-F238E27FC236}">
                    <a16:creationId xmlns:a16="http://schemas.microsoft.com/office/drawing/2014/main" id="{10FA2B56-D14F-450D-AAD4-072D1BD9DD57}"/>
                  </a:ext>
                </a:extLst>
              </p:cNvPr>
              <p:cNvGrpSpPr/>
              <p:nvPr/>
            </p:nvGrpSpPr>
            <p:grpSpPr>
              <a:xfrm>
                <a:off x="-2765213" y="4595247"/>
                <a:ext cx="4399867" cy="514774"/>
                <a:chOff x="-2765213" y="4353945"/>
                <a:chExt cx="4399867" cy="514774"/>
              </a:xfrm>
            </p:grpSpPr>
            <p:sp>
              <p:nvSpPr>
                <p:cNvPr id="29" name="菱形 28">
                  <a:extLst>
                    <a:ext uri="{FF2B5EF4-FFF2-40B4-BE49-F238E27FC236}">
                      <a16:creationId xmlns:a16="http://schemas.microsoft.com/office/drawing/2014/main" id="{6B2EF1E5-8B42-4C2A-A75B-59385371FEDE}"/>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74B09DD-DC75-4AA9-B74C-809B627984C3}"/>
                    </a:ext>
                  </a:extLst>
                </p:cNvPr>
                <p:cNvSpPr txBox="1"/>
                <p:nvPr/>
              </p:nvSpPr>
              <p:spPr>
                <a:xfrm>
                  <a:off x="-2065279" y="4404754"/>
                  <a:ext cx="3699933"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实验评估</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sp>
          <p:nvSpPr>
            <p:cNvPr id="26" name="菱形 25">
              <a:extLst>
                <a:ext uri="{FF2B5EF4-FFF2-40B4-BE49-F238E27FC236}">
                  <a16:creationId xmlns:a16="http://schemas.microsoft.com/office/drawing/2014/main" id="{BB3D888F-5A08-499D-A72C-2CB7F5D93197}"/>
                </a:ext>
              </a:extLst>
            </p:cNvPr>
            <p:cNvSpPr/>
            <p:nvPr/>
          </p:nvSpPr>
          <p:spPr>
            <a:xfrm>
              <a:off x="3454550" y="5336509"/>
              <a:ext cx="627442" cy="638566"/>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650E089-798A-4E60-8DB4-6C9D68BC1A06}"/>
                </a:ext>
              </a:extLst>
            </p:cNvPr>
            <p:cNvSpPr txBox="1"/>
            <p:nvPr/>
          </p:nvSpPr>
          <p:spPr>
            <a:xfrm>
              <a:off x="4307677" y="5399536"/>
              <a:ext cx="4509730"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总结</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5452E96D-8B43-4246-B6E7-A432EFC8C9BB}"/>
              </a:ext>
            </a:extLst>
          </p:cNvPr>
          <p:cNvSpPr>
            <a:spLocks noGrp="1"/>
          </p:cNvSpPr>
          <p:nvPr>
            <p:ph type="title"/>
          </p:nvPr>
        </p:nvSpPr>
        <p:spPr>
          <a:xfrm>
            <a:off x="614680" y="203200"/>
            <a:ext cx="6642100" cy="730249"/>
          </a:xfrm>
        </p:spPr>
        <p:txBody>
          <a:bodyPr/>
          <a:lstStyle/>
          <a:p>
            <a:r>
              <a:rPr lang="zh-CN" altLang="en-US" dirty="0"/>
              <a:t>安全语义通信介绍</a:t>
            </a:r>
          </a:p>
        </p:txBody>
      </p:sp>
      <p:sp>
        <p:nvSpPr>
          <p:cNvPr id="2" name="文本框 1">
            <a:extLst>
              <a:ext uri="{FF2B5EF4-FFF2-40B4-BE49-F238E27FC236}">
                <a16:creationId xmlns:a16="http://schemas.microsoft.com/office/drawing/2014/main" id="{609FAB15-DEFC-44B7-A5DB-4952F359E6E7}"/>
              </a:ext>
            </a:extLst>
          </p:cNvPr>
          <p:cNvSpPr txBox="1"/>
          <p:nvPr/>
        </p:nvSpPr>
        <p:spPr>
          <a:xfrm>
            <a:off x="430924" y="1282262"/>
            <a:ext cx="1858201"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solidFill>
                  <a:srgbClr val="203864"/>
                </a:solidFill>
                <a:latin typeface="微软雅黑" panose="020B0503020204020204" pitchFamily="34" charset="-122"/>
                <a:ea typeface="微软雅黑" panose="020B0503020204020204" pitchFamily="34" charset="-122"/>
              </a:rPr>
              <a:t>语义通信架构</a:t>
            </a:r>
          </a:p>
        </p:txBody>
      </p:sp>
      <p:sp>
        <p:nvSpPr>
          <p:cNvPr id="5" name="文本框 4">
            <a:extLst>
              <a:ext uri="{FF2B5EF4-FFF2-40B4-BE49-F238E27FC236}">
                <a16:creationId xmlns:a16="http://schemas.microsoft.com/office/drawing/2014/main" id="{0989A02D-B967-DA5C-5AEF-C048B0FA8D81}"/>
              </a:ext>
            </a:extLst>
          </p:cNvPr>
          <p:cNvSpPr txBox="1"/>
          <p:nvPr/>
        </p:nvSpPr>
        <p:spPr>
          <a:xfrm>
            <a:off x="614680" y="6536921"/>
            <a:ext cx="11060250" cy="276999"/>
          </a:xfrm>
          <a:prstGeom prst="rect">
            <a:avLst/>
          </a:prstGeom>
          <a:noFill/>
        </p:spPr>
        <p:txBody>
          <a:bodyPr wrap="square">
            <a:spAutoFit/>
          </a:bodyPr>
          <a:lstStyle/>
          <a:p>
            <a:r>
              <a:rPr lang="en-US" altLang="zh-CN" sz="1200" dirty="0">
                <a:solidFill>
                  <a:srgbClr val="222222"/>
                </a:solidFill>
                <a:latin typeface="Times New Roman" panose="02020603050405020304" pitchFamily="18" charset="0"/>
                <a:cs typeface="Times New Roman" panose="02020603050405020304" pitchFamily="18" charset="0"/>
              </a:rPr>
              <a:t>[1] Shen M, Wang J, Du H, et al. Secure semantic communications: Challenges, approaches, and opportunities[J]. IEEE Network, 2023.</a:t>
            </a:r>
            <a:endParaRPr lang="zh-CN" altLang="en-US" sz="1200" dirty="0">
              <a:solidFill>
                <a:srgbClr val="222222"/>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3552C85B-7AC9-1A71-68E6-03E1CC068135}"/>
              </a:ext>
            </a:extLst>
          </p:cNvPr>
          <p:cNvPicPr>
            <a:picLocks noChangeAspect="1"/>
          </p:cNvPicPr>
          <p:nvPr/>
        </p:nvPicPr>
        <p:blipFill>
          <a:blip r:embed="rId3"/>
          <a:stretch>
            <a:fillRect/>
          </a:stretch>
        </p:blipFill>
        <p:spPr>
          <a:xfrm>
            <a:off x="614680" y="1738406"/>
            <a:ext cx="7525543" cy="4596168"/>
          </a:xfrm>
          <a:prstGeom prst="rect">
            <a:avLst/>
          </a:prstGeom>
        </p:spPr>
      </p:pic>
      <p:sp>
        <p:nvSpPr>
          <p:cNvPr id="11" name="文本框 10">
            <a:extLst>
              <a:ext uri="{FF2B5EF4-FFF2-40B4-BE49-F238E27FC236}">
                <a16:creationId xmlns:a16="http://schemas.microsoft.com/office/drawing/2014/main" id="{D47689D6-62DA-1233-1A1B-855B77CAD40E}"/>
              </a:ext>
            </a:extLst>
          </p:cNvPr>
          <p:cNvSpPr txBox="1"/>
          <p:nvPr/>
        </p:nvSpPr>
        <p:spPr>
          <a:xfrm>
            <a:off x="8140223" y="2107738"/>
            <a:ext cx="4051777" cy="1341073"/>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技术层面：确保传输信息的准确性</a:t>
            </a:r>
            <a:endParaRPr lang="en-US" altLang="zh-CN" sz="1600"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语义层面：通过语义信息传达准确的含义</a:t>
            </a:r>
            <a:endParaRPr lang="en-US" altLang="zh-CN" sz="1600"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有效性层面：优化语义通信的效率</a:t>
            </a:r>
          </a:p>
        </p:txBody>
      </p:sp>
      <p:sp>
        <p:nvSpPr>
          <p:cNvPr id="14" name="文本框 13">
            <a:extLst>
              <a:ext uri="{FF2B5EF4-FFF2-40B4-BE49-F238E27FC236}">
                <a16:creationId xmlns:a16="http://schemas.microsoft.com/office/drawing/2014/main" id="{E20D1CE3-871F-70B3-D218-AE09A3F049D1}"/>
              </a:ext>
            </a:extLst>
          </p:cNvPr>
          <p:cNvSpPr txBox="1"/>
          <p:nvPr/>
        </p:nvSpPr>
        <p:spPr>
          <a:xfrm>
            <a:off x="8140223" y="1738406"/>
            <a:ext cx="3685624" cy="369332"/>
          </a:xfrm>
          <a:prstGeom prst="rect">
            <a:avLst/>
          </a:prstGeom>
          <a:noFill/>
        </p:spPr>
        <p:txBody>
          <a:bodyPr wrap="none" rtlCol="0">
            <a:spAutoFit/>
          </a:bodyPr>
          <a:lstStyle/>
          <a:p>
            <a:r>
              <a:rPr lang="zh-CN" altLang="en-US" spc="150" dirty="0">
                <a:latin typeface="Arial" panose="020B0604020202020204" pitchFamily="34" charset="0"/>
                <a:ea typeface="Microsoft YaHei" panose="020B0503020204020204" pitchFamily="34" charset="-122"/>
                <a:cs typeface="Arial" panose="020B0604020202020204" pitchFamily="34" charset="0"/>
              </a:rPr>
              <a:t>语义通信的架构包括三个层面：</a:t>
            </a:r>
          </a:p>
        </p:txBody>
      </p:sp>
      <p:sp>
        <p:nvSpPr>
          <p:cNvPr id="15" name="文本框 14">
            <a:extLst>
              <a:ext uri="{FF2B5EF4-FFF2-40B4-BE49-F238E27FC236}">
                <a16:creationId xmlns:a16="http://schemas.microsoft.com/office/drawing/2014/main" id="{5886EDC7-16C8-96E1-55BB-F98DC5D7DEAA}"/>
              </a:ext>
            </a:extLst>
          </p:cNvPr>
          <p:cNvSpPr txBox="1"/>
          <p:nvPr/>
        </p:nvSpPr>
        <p:spPr>
          <a:xfrm>
            <a:off x="8140223" y="4186908"/>
            <a:ext cx="4051777" cy="230133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信息源：生成要传输的各类信息</a:t>
            </a:r>
            <a:endParaRPr lang="en-US" altLang="zh-CN" sz="1600"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语义通道：包含语义编码器和语义解码器</a:t>
            </a:r>
            <a:endParaRPr lang="en-US" altLang="zh-CN" sz="1600"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物理信道：包含信道编码器和信道解码器</a:t>
            </a:r>
            <a:endParaRPr lang="en-US" altLang="zh-CN" sz="1600"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目的地：消费要传输的各类信息</a:t>
            </a:r>
            <a:endParaRPr lang="en-US" altLang="zh-CN" sz="1600"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nSpc>
                <a:spcPct val="130000"/>
              </a:lnSpc>
              <a:buFont typeface="Arial" panose="020B0604020202020204" pitchFamily="34" charset="0"/>
              <a:buChar char="•"/>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知识库：可以看作一个既定的上下文。</a:t>
            </a:r>
          </a:p>
        </p:txBody>
      </p:sp>
      <p:sp>
        <p:nvSpPr>
          <p:cNvPr id="16" name="文本框 15">
            <a:extLst>
              <a:ext uri="{FF2B5EF4-FFF2-40B4-BE49-F238E27FC236}">
                <a16:creationId xmlns:a16="http://schemas.microsoft.com/office/drawing/2014/main" id="{C12067A3-0E1A-A814-7012-73709F9B4807}"/>
              </a:ext>
            </a:extLst>
          </p:cNvPr>
          <p:cNvSpPr txBox="1"/>
          <p:nvPr/>
        </p:nvSpPr>
        <p:spPr>
          <a:xfrm>
            <a:off x="8140223" y="3817576"/>
            <a:ext cx="3935693" cy="369332"/>
          </a:xfrm>
          <a:prstGeom prst="rect">
            <a:avLst/>
          </a:prstGeom>
          <a:noFill/>
        </p:spPr>
        <p:txBody>
          <a:bodyPr wrap="none" rtlCol="0">
            <a:spAutoFit/>
          </a:bodyPr>
          <a:lstStyle/>
          <a:p>
            <a:r>
              <a:rPr lang="zh-CN" altLang="en-US" spc="150" dirty="0">
                <a:latin typeface="Arial" panose="020B0604020202020204" pitchFamily="34" charset="0"/>
                <a:ea typeface="Microsoft YaHei" panose="020B0503020204020204" pitchFamily="34" charset="-122"/>
                <a:cs typeface="Arial" panose="020B0604020202020204" pitchFamily="34" charset="0"/>
              </a:rPr>
              <a:t>语义交流涉及五个主要组成部分：</a:t>
            </a:r>
          </a:p>
        </p:txBody>
      </p:sp>
      <p:sp>
        <p:nvSpPr>
          <p:cNvPr id="19" name="灯片编号占位符 2">
            <a:extLst>
              <a:ext uri="{FF2B5EF4-FFF2-40B4-BE49-F238E27FC236}">
                <a16:creationId xmlns:a16="http://schemas.microsoft.com/office/drawing/2014/main" id="{15D08C49-599A-048A-8A55-E16F81CAD10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a:t>
            </a:fld>
            <a:r>
              <a:rPr lang="en-US" altLang="zh-CN" dirty="0">
                <a:solidFill>
                  <a:schemeClr val="accent1">
                    <a:lumMod val="50000"/>
                  </a:schemeClr>
                </a:solidFill>
              </a:rPr>
              <a:t>/17</a:t>
            </a:r>
            <a:endParaRPr lang="zh-CN" altLang="en-US" dirty="0">
              <a:solidFill>
                <a:schemeClr val="accent1">
                  <a:lumMod val="50000"/>
                </a:schemeClr>
              </a:solidFill>
            </a:endParaRPr>
          </a:p>
        </p:txBody>
      </p:sp>
    </p:spTree>
    <p:extLst>
      <p:ext uri="{BB962C8B-B14F-4D97-AF65-F5344CB8AC3E}">
        <p14:creationId xmlns:p14="http://schemas.microsoft.com/office/powerpoint/2010/main" val="406012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D1277-0B93-CBB1-1BC8-DE44524DAD41}"/>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DF32BE34-DD80-50D6-F0A1-039074E81E4F}"/>
              </a:ext>
            </a:extLst>
          </p:cNvPr>
          <p:cNvSpPr>
            <a:spLocks noGrp="1"/>
          </p:cNvSpPr>
          <p:nvPr>
            <p:ph type="title"/>
          </p:nvPr>
        </p:nvSpPr>
        <p:spPr>
          <a:xfrm>
            <a:off x="614680" y="203200"/>
            <a:ext cx="6642100" cy="730249"/>
          </a:xfrm>
        </p:spPr>
        <p:txBody>
          <a:bodyPr/>
          <a:lstStyle/>
          <a:p>
            <a:r>
              <a:rPr lang="zh-CN" altLang="en-US" dirty="0"/>
              <a:t>安全语义通信介绍</a:t>
            </a:r>
          </a:p>
        </p:txBody>
      </p:sp>
      <p:sp>
        <p:nvSpPr>
          <p:cNvPr id="2" name="文本框 1">
            <a:extLst>
              <a:ext uri="{FF2B5EF4-FFF2-40B4-BE49-F238E27FC236}">
                <a16:creationId xmlns:a16="http://schemas.microsoft.com/office/drawing/2014/main" id="{51F36DBF-ED5E-2F2D-2DAB-E76D1B6EDA7F}"/>
              </a:ext>
            </a:extLst>
          </p:cNvPr>
          <p:cNvSpPr txBox="1"/>
          <p:nvPr/>
        </p:nvSpPr>
        <p:spPr>
          <a:xfrm>
            <a:off x="430924" y="1282262"/>
            <a:ext cx="1858201"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solidFill>
                  <a:srgbClr val="203864"/>
                </a:solidFill>
                <a:latin typeface="微软雅黑" panose="020B0503020204020204" pitchFamily="34" charset="-122"/>
                <a:ea typeface="微软雅黑" panose="020B0503020204020204" pitchFamily="34" charset="-122"/>
              </a:rPr>
              <a:t>语义信息提取</a:t>
            </a:r>
          </a:p>
        </p:txBody>
      </p:sp>
      <p:sp>
        <p:nvSpPr>
          <p:cNvPr id="5" name="文本框 4">
            <a:extLst>
              <a:ext uri="{FF2B5EF4-FFF2-40B4-BE49-F238E27FC236}">
                <a16:creationId xmlns:a16="http://schemas.microsoft.com/office/drawing/2014/main" id="{DDD01474-47BF-C6F5-0954-AC2CB53BA9FC}"/>
              </a:ext>
            </a:extLst>
          </p:cNvPr>
          <p:cNvSpPr txBox="1"/>
          <p:nvPr/>
        </p:nvSpPr>
        <p:spPr>
          <a:xfrm>
            <a:off x="614680" y="6536921"/>
            <a:ext cx="11060250" cy="276999"/>
          </a:xfrm>
          <a:prstGeom prst="rect">
            <a:avLst/>
          </a:prstGeom>
          <a:noFill/>
        </p:spPr>
        <p:txBody>
          <a:bodyPr wrap="square">
            <a:spAutoFit/>
          </a:bodyPr>
          <a:lstStyle/>
          <a:p>
            <a:r>
              <a:rPr lang="en-US" altLang="zh-CN" sz="1200" dirty="0">
                <a:solidFill>
                  <a:srgbClr val="222222"/>
                </a:solidFill>
                <a:latin typeface="Times New Roman" panose="02020603050405020304" pitchFamily="18" charset="0"/>
                <a:cs typeface="Times New Roman" panose="02020603050405020304" pitchFamily="18" charset="0"/>
              </a:rPr>
              <a:t>[2] Yang Z, Chen M, Li G, et al. Secure semantic communications: Fundamentals and challenges[J]. IEEE Network, 2024.</a:t>
            </a:r>
            <a:endParaRPr lang="zh-CN" altLang="en-US" sz="1200" dirty="0">
              <a:solidFill>
                <a:srgbClr val="222222"/>
              </a:solidFill>
              <a:latin typeface="Times New Roman" panose="02020603050405020304" pitchFamily="18" charset="0"/>
              <a:cs typeface="Times New Roman" panose="02020603050405020304" pitchFamily="18" charset="0"/>
            </a:endParaRPr>
          </a:p>
        </p:txBody>
      </p:sp>
      <p:sp>
        <p:nvSpPr>
          <p:cNvPr id="19" name="灯片编号占位符 2">
            <a:extLst>
              <a:ext uri="{FF2B5EF4-FFF2-40B4-BE49-F238E27FC236}">
                <a16:creationId xmlns:a16="http://schemas.microsoft.com/office/drawing/2014/main" id="{837050CD-05E1-4C51-ECF4-AB1CD6353AF8}"/>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4</a:t>
            </a:fld>
            <a:r>
              <a:rPr lang="en-US" altLang="zh-CN" dirty="0">
                <a:solidFill>
                  <a:schemeClr val="accent1">
                    <a:lumMod val="50000"/>
                  </a:schemeClr>
                </a:solidFill>
              </a:rPr>
              <a:t>/17</a:t>
            </a:r>
            <a:endParaRPr lang="zh-CN" altLang="en-US" dirty="0">
              <a:solidFill>
                <a:schemeClr val="accent1">
                  <a:lumMod val="50000"/>
                </a:schemeClr>
              </a:solidFill>
            </a:endParaRPr>
          </a:p>
        </p:txBody>
      </p:sp>
      <p:pic>
        <p:nvPicPr>
          <p:cNvPr id="4" name="图片 3">
            <a:extLst>
              <a:ext uri="{FF2B5EF4-FFF2-40B4-BE49-F238E27FC236}">
                <a16:creationId xmlns:a16="http://schemas.microsoft.com/office/drawing/2014/main" id="{AEC922F8-800C-8D8F-E11D-9251D580681F}"/>
              </a:ext>
            </a:extLst>
          </p:cNvPr>
          <p:cNvPicPr>
            <a:picLocks noChangeAspect="1"/>
          </p:cNvPicPr>
          <p:nvPr/>
        </p:nvPicPr>
        <p:blipFill>
          <a:blip r:embed="rId3"/>
          <a:stretch>
            <a:fillRect/>
          </a:stretch>
        </p:blipFill>
        <p:spPr>
          <a:xfrm>
            <a:off x="859845" y="1708515"/>
            <a:ext cx="10369827" cy="4504540"/>
          </a:xfrm>
          <a:prstGeom prst="rect">
            <a:avLst/>
          </a:prstGeom>
        </p:spPr>
      </p:pic>
    </p:spTree>
    <p:extLst>
      <p:ext uri="{BB962C8B-B14F-4D97-AF65-F5344CB8AC3E}">
        <p14:creationId xmlns:p14="http://schemas.microsoft.com/office/powerpoint/2010/main" val="3622130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C1B61-E272-108E-01E1-29DA447A7DED}"/>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51B799E4-4D6F-CDA5-89E8-12966BB257B9}"/>
              </a:ext>
            </a:extLst>
          </p:cNvPr>
          <p:cNvSpPr>
            <a:spLocks noGrp="1"/>
          </p:cNvSpPr>
          <p:nvPr>
            <p:ph type="title"/>
          </p:nvPr>
        </p:nvSpPr>
        <p:spPr>
          <a:xfrm>
            <a:off x="614680" y="203200"/>
            <a:ext cx="6642100" cy="730249"/>
          </a:xfrm>
        </p:spPr>
        <p:txBody>
          <a:bodyPr/>
          <a:lstStyle/>
          <a:p>
            <a:r>
              <a:rPr lang="zh-CN" altLang="en-US" dirty="0"/>
              <a:t>安全语义通信介绍</a:t>
            </a:r>
          </a:p>
        </p:txBody>
      </p:sp>
      <p:sp>
        <p:nvSpPr>
          <p:cNvPr id="2" name="文本框 1">
            <a:extLst>
              <a:ext uri="{FF2B5EF4-FFF2-40B4-BE49-F238E27FC236}">
                <a16:creationId xmlns:a16="http://schemas.microsoft.com/office/drawing/2014/main" id="{9F9133B8-F0B7-3335-145D-78BA1361EF3F}"/>
              </a:ext>
            </a:extLst>
          </p:cNvPr>
          <p:cNvSpPr txBox="1"/>
          <p:nvPr/>
        </p:nvSpPr>
        <p:spPr>
          <a:xfrm>
            <a:off x="430924" y="1282262"/>
            <a:ext cx="1858201"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solidFill>
                  <a:srgbClr val="203864"/>
                </a:solidFill>
                <a:latin typeface="微软雅黑" panose="020B0503020204020204" pitchFamily="34" charset="-122"/>
                <a:ea typeface="微软雅黑" panose="020B0503020204020204" pitchFamily="34" charset="-122"/>
              </a:rPr>
              <a:t>语义信息提取</a:t>
            </a:r>
          </a:p>
        </p:txBody>
      </p:sp>
      <p:sp>
        <p:nvSpPr>
          <p:cNvPr id="19" name="灯片编号占位符 2">
            <a:extLst>
              <a:ext uri="{FF2B5EF4-FFF2-40B4-BE49-F238E27FC236}">
                <a16:creationId xmlns:a16="http://schemas.microsoft.com/office/drawing/2014/main" id="{4351C1B1-25AF-E135-FD70-4DCC87D0F4D7}"/>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5</a:t>
            </a:fld>
            <a:r>
              <a:rPr lang="en-US" altLang="zh-CN" dirty="0">
                <a:solidFill>
                  <a:schemeClr val="accent1">
                    <a:lumMod val="50000"/>
                  </a:schemeClr>
                </a:solidFill>
              </a:rPr>
              <a:t>/17</a:t>
            </a:r>
            <a:endParaRPr lang="zh-CN" altLang="en-US" dirty="0">
              <a:solidFill>
                <a:schemeClr val="accent1">
                  <a:lumMod val="50000"/>
                </a:schemeClr>
              </a:solidFill>
            </a:endParaRPr>
          </a:p>
        </p:txBody>
      </p:sp>
      <p:graphicFrame>
        <p:nvGraphicFramePr>
          <p:cNvPr id="3" name="表格 2">
            <a:extLst>
              <a:ext uri="{FF2B5EF4-FFF2-40B4-BE49-F238E27FC236}">
                <a16:creationId xmlns:a16="http://schemas.microsoft.com/office/drawing/2014/main" id="{CC160BA9-C08B-5714-58B9-1E5D826F7E33}"/>
              </a:ext>
            </a:extLst>
          </p:cNvPr>
          <p:cNvGraphicFramePr>
            <a:graphicFrameLocks noGrp="1"/>
          </p:cNvGraphicFramePr>
          <p:nvPr>
            <p:extLst>
              <p:ext uri="{D42A27DB-BD31-4B8C-83A1-F6EECF244321}">
                <p14:modId xmlns:p14="http://schemas.microsoft.com/office/powerpoint/2010/main" val="1146239083"/>
              </p:ext>
            </p:extLst>
          </p:nvPr>
        </p:nvGraphicFramePr>
        <p:xfrm>
          <a:off x="1456634" y="2000407"/>
          <a:ext cx="9278732" cy="4193468"/>
        </p:xfrm>
        <a:graphic>
          <a:graphicData uri="http://schemas.openxmlformats.org/drawingml/2006/table">
            <a:tbl>
              <a:tblPr firstRow="1" bandRow="1">
                <a:tableStyleId>{5C22544A-7EE6-4342-B048-85BDC9FD1C3A}</a:tableStyleId>
              </a:tblPr>
              <a:tblGrid>
                <a:gridCol w="2319683">
                  <a:extLst>
                    <a:ext uri="{9D8B030D-6E8A-4147-A177-3AD203B41FA5}">
                      <a16:colId xmlns:a16="http://schemas.microsoft.com/office/drawing/2014/main" val="1675184158"/>
                    </a:ext>
                  </a:extLst>
                </a:gridCol>
                <a:gridCol w="2319683">
                  <a:extLst>
                    <a:ext uri="{9D8B030D-6E8A-4147-A177-3AD203B41FA5}">
                      <a16:colId xmlns:a16="http://schemas.microsoft.com/office/drawing/2014/main" val="1497964801"/>
                    </a:ext>
                  </a:extLst>
                </a:gridCol>
                <a:gridCol w="2319683">
                  <a:extLst>
                    <a:ext uri="{9D8B030D-6E8A-4147-A177-3AD203B41FA5}">
                      <a16:colId xmlns:a16="http://schemas.microsoft.com/office/drawing/2014/main" val="4066116246"/>
                    </a:ext>
                  </a:extLst>
                </a:gridCol>
                <a:gridCol w="2319683">
                  <a:extLst>
                    <a:ext uri="{9D8B030D-6E8A-4147-A177-3AD203B41FA5}">
                      <a16:colId xmlns:a16="http://schemas.microsoft.com/office/drawing/2014/main" val="3037087559"/>
                    </a:ext>
                  </a:extLst>
                </a:gridCol>
              </a:tblGrid>
              <a:tr h="413948">
                <a:tc>
                  <a:txBody>
                    <a:bodyPr/>
                    <a:lstStyle/>
                    <a:p>
                      <a:pPr algn="ctr"/>
                      <a:r>
                        <a:rPr lang="zh-CN" altLang="en-US" sz="1600" dirty="0"/>
                        <a:t>分类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t>优点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t>缺点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t>应用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8978982"/>
                  </a:ext>
                </a:extLst>
              </a:tr>
              <a:tr h="768488">
                <a:tc>
                  <a:txBody>
                    <a:bodyPr/>
                    <a:lstStyle/>
                    <a:p>
                      <a:pPr algn="l"/>
                      <a:r>
                        <a:rPr lang="zh-CN" altLang="en-US" sz="1400" baseline="0" dirty="0">
                          <a:latin typeface="Times New Roman" panose="02020603050405020304" pitchFamily="18" charset="0"/>
                          <a:ea typeface="微软雅黑" panose="020B0503020204020204" pitchFamily="34" charset="-122"/>
                        </a:rPr>
                        <a:t>自编码器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en-US" altLang="zh-CN" sz="1400" baseline="0" dirty="0" err="1">
                          <a:latin typeface="Times New Roman" panose="02020603050405020304" pitchFamily="18" charset="0"/>
                          <a:ea typeface="微软雅黑" panose="020B0503020204020204" pitchFamily="34" charset="-122"/>
                        </a:rPr>
                        <a:t>Autoecnoder</a:t>
                      </a:r>
                      <a:r>
                        <a:rPr lang="zh-CN" altLang="en-US" sz="1400" baseline="0" dirty="0">
                          <a:latin typeface="Times New Roman" panose="02020603050405020304" pitchFamily="18" charset="0"/>
                          <a:ea typeface="微软雅黑" panose="020B0503020204020204" pitchFamily="34" charset="-122"/>
                        </a:rPr>
                        <a:t>适用于不同模态的数据</a:t>
                      </a:r>
                      <a:endParaRPr lang="en-US" altLang="zh-CN" sz="1400" baseline="0" dirty="0">
                        <a:latin typeface="Times New Roman" panose="02020603050405020304" pitchFamily="18" charset="0"/>
                        <a:ea typeface="微软雅黑" panose="020B0503020204020204" pitchFamily="34" charset="-122"/>
                      </a:endParaRPr>
                    </a:p>
                    <a:p>
                      <a:pPr marL="285750" indent="-285750" algn="l">
                        <a:buFont typeface="Arial" panose="020B0604020202020204" pitchFamily="34" charset="0"/>
                        <a:buChar char="•"/>
                      </a:pPr>
                      <a:r>
                        <a:rPr lang="en-US" altLang="zh-CN" sz="1400" baseline="0" dirty="0">
                          <a:latin typeface="Times New Roman" panose="02020603050405020304" pitchFamily="18" charset="0"/>
                          <a:ea typeface="微软雅黑" panose="020B0503020204020204" pitchFamily="34" charset="-122"/>
                        </a:rPr>
                        <a:t>Autoencoder</a:t>
                      </a:r>
                      <a:r>
                        <a:rPr lang="zh-CN" altLang="en-US" sz="1400" baseline="0" dirty="0">
                          <a:latin typeface="Times New Roman" panose="02020603050405020304" pitchFamily="18" charset="0"/>
                          <a:ea typeface="微软雅黑" panose="020B0503020204020204" pitchFamily="34" charset="-122"/>
                        </a:rPr>
                        <a:t>可以以自我监督的方式进行训练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1400" baseline="0" dirty="0">
                          <a:latin typeface="Times New Roman" panose="02020603050405020304" pitchFamily="18" charset="0"/>
                          <a:ea typeface="微软雅黑" panose="020B0503020204020204" pitchFamily="34" charset="-122"/>
                        </a:rPr>
                        <a:t>提取的语义信息对于人类来说是不可理解的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深度联合信源信道编码</a:t>
                      </a:r>
                      <a:endParaRPr lang="en-US" altLang="zh-CN" sz="1400" baseline="0" dirty="0">
                        <a:latin typeface="Times New Roman" panose="02020603050405020304" pitchFamily="18" charset="0"/>
                        <a:ea typeface="微软雅黑" panose="020B0503020204020204" pitchFamily="34" charset="-122"/>
                      </a:endParaRPr>
                    </a:p>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多模态语义传输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2515139"/>
                  </a:ext>
                </a:extLst>
              </a:tr>
              <a:tr h="768488">
                <a:tc>
                  <a:txBody>
                    <a:bodyPr/>
                    <a:lstStyle/>
                    <a:p>
                      <a:pPr algn="l"/>
                      <a:r>
                        <a:rPr lang="zh-CN" altLang="en-US" sz="1400" baseline="0" dirty="0">
                          <a:latin typeface="Times New Roman" panose="02020603050405020304" pitchFamily="18" charset="0"/>
                          <a:ea typeface="微软雅黑" panose="020B0503020204020204" pitchFamily="34" charset="-122"/>
                        </a:rPr>
                        <a:t>信息瓶颈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CN" sz="1400" baseline="0" dirty="0">
                          <a:latin typeface="Times New Roman" panose="02020603050405020304" pitchFamily="18" charset="0"/>
                          <a:ea typeface="微软雅黑" panose="020B0503020204020204" pitchFamily="34" charset="-122"/>
                        </a:rPr>
                        <a:t>IB</a:t>
                      </a:r>
                      <a:r>
                        <a:rPr lang="zh-CN" altLang="en-US" sz="1400" baseline="0" dirty="0">
                          <a:latin typeface="Times New Roman" panose="02020603050405020304" pitchFamily="18" charset="0"/>
                          <a:ea typeface="微软雅黑" panose="020B0503020204020204" pitchFamily="34" charset="-122"/>
                        </a:rPr>
                        <a:t>提供了在给定失真下使速率最小化的特定理论界限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互信息的获取具有挑战性</a:t>
                      </a:r>
                      <a:endParaRPr lang="en-US" altLang="zh-CN" sz="1400" baseline="0" dirty="0">
                        <a:latin typeface="Times New Roman" panose="02020603050405020304" pitchFamily="18" charset="0"/>
                        <a:ea typeface="微软雅黑" panose="020B0503020204020204" pitchFamily="34" charset="-122"/>
                      </a:endParaRPr>
                    </a:p>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提取的语义信息对于人类来说是不可理解的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zh-CN" altLang="en-US" sz="1400" baseline="0" dirty="0">
                          <a:latin typeface="Times New Roman" panose="02020603050405020304" pitchFamily="18" charset="0"/>
                          <a:ea typeface="微软雅黑" panose="020B0503020204020204" pitchFamily="34" charset="-122"/>
                        </a:rPr>
                        <a:t>面向任务的语义传输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108460"/>
                  </a:ext>
                </a:extLst>
              </a:tr>
              <a:tr h="768488">
                <a:tc>
                  <a:txBody>
                    <a:bodyPr/>
                    <a:lstStyle/>
                    <a:p>
                      <a:pPr algn="l"/>
                      <a:r>
                        <a:rPr lang="zh-CN" altLang="en-US" sz="1400" baseline="0" dirty="0">
                          <a:latin typeface="Times New Roman" panose="02020603050405020304" pitchFamily="18" charset="0"/>
                          <a:ea typeface="微软雅黑" panose="020B0503020204020204" pitchFamily="34" charset="-122"/>
                        </a:rPr>
                        <a:t>知识图谱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建模的语义信息具有物理意义</a:t>
                      </a:r>
                      <a:endParaRPr lang="en-US" altLang="zh-CN" sz="1400" baseline="0" dirty="0">
                        <a:latin typeface="Times New Roman" panose="02020603050405020304" pitchFamily="18" charset="0"/>
                        <a:ea typeface="微软雅黑" panose="020B0503020204020204" pitchFamily="34" charset="-122"/>
                      </a:endParaRPr>
                    </a:p>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接收者不需要恢复原始数据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发送者需要生成知识库用于</a:t>
                      </a:r>
                      <a:r>
                        <a:rPr lang="en-US" altLang="zh-CN" sz="1400" baseline="0" dirty="0">
                          <a:latin typeface="Times New Roman" panose="02020603050405020304" pitchFamily="18" charset="0"/>
                          <a:ea typeface="微软雅黑" panose="020B0503020204020204" pitchFamily="34" charset="-122"/>
                        </a:rPr>
                        <a:t>ML</a:t>
                      </a:r>
                      <a:r>
                        <a:rPr lang="zh-CN" altLang="en-US" sz="1400" baseline="0" dirty="0">
                          <a:latin typeface="Times New Roman" panose="02020603050405020304" pitchFamily="18" charset="0"/>
                          <a:ea typeface="微软雅黑" panose="020B0503020204020204" pitchFamily="34" charset="-122"/>
                        </a:rPr>
                        <a:t>模型训练</a:t>
                      </a:r>
                      <a:endParaRPr lang="en-US" altLang="zh-CN" sz="1400" baseline="0" dirty="0">
                        <a:latin typeface="Times New Roman" panose="02020603050405020304" pitchFamily="18" charset="0"/>
                        <a:ea typeface="微软雅黑" panose="020B0503020204020204" pitchFamily="34" charset="-122"/>
                      </a:endParaRPr>
                    </a:p>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令牌选择由复杂的神经网络实现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机器对机器通信</a:t>
                      </a:r>
                      <a:endParaRPr lang="en-US" altLang="zh-CN" sz="1400" baseline="0" dirty="0">
                        <a:latin typeface="Times New Roman" panose="02020603050405020304" pitchFamily="18" charset="0"/>
                        <a:ea typeface="微软雅黑" panose="020B0503020204020204" pitchFamily="34" charset="-122"/>
                      </a:endParaRPr>
                    </a:p>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人机通信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2222305"/>
                  </a:ext>
                </a:extLst>
              </a:tr>
              <a:tr h="768488">
                <a:tc>
                  <a:txBody>
                    <a:bodyPr/>
                    <a:lstStyle/>
                    <a:p>
                      <a:pPr algn="l"/>
                      <a:r>
                        <a:rPr lang="zh-CN" altLang="en-US" sz="1400" baseline="0" dirty="0">
                          <a:latin typeface="Times New Roman" panose="02020603050405020304" pitchFamily="18" charset="0"/>
                          <a:ea typeface="微软雅黑" panose="020B0503020204020204" pitchFamily="34" charset="-122"/>
                        </a:rPr>
                        <a:t>概率图</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可以利用概率图进行推理</a:t>
                      </a:r>
                      <a:endParaRPr lang="en-US" altLang="zh-CN" sz="1400" baseline="0" dirty="0">
                        <a:latin typeface="Times New Roman" panose="02020603050405020304" pitchFamily="18" charset="0"/>
                        <a:ea typeface="微软雅黑" panose="020B0503020204020204" pitchFamily="34" charset="-122"/>
                      </a:endParaRPr>
                    </a:p>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可以提取不同层次的语义信息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高计算复杂度</a:t>
                      </a:r>
                      <a:endParaRPr lang="en-US" altLang="zh-CN" sz="1400" baseline="0" dirty="0">
                        <a:latin typeface="Times New Roman" panose="02020603050405020304" pitchFamily="18" charset="0"/>
                        <a:ea typeface="微软雅黑" panose="020B0503020204020204" pitchFamily="34" charset="-122"/>
                      </a:endParaRPr>
                    </a:p>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发射器和接收器都需要共享一些公共知识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多层次语义信息</a:t>
                      </a:r>
                      <a:endParaRPr lang="en-US" altLang="zh-CN" sz="1400" baseline="0" dirty="0">
                        <a:latin typeface="Times New Roman" panose="02020603050405020304" pitchFamily="18" charset="0"/>
                        <a:ea typeface="微软雅黑" panose="020B0503020204020204" pitchFamily="34" charset="-122"/>
                      </a:endParaRPr>
                    </a:p>
                    <a:p>
                      <a:pPr marL="285750" indent="-285750" algn="l">
                        <a:buFont typeface="Arial" panose="020B0604020202020204" pitchFamily="34" charset="0"/>
                        <a:buChar char="•"/>
                      </a:pPr>
                      <a:r>
                        <a:rPr lang="zh-CN" altLang="en-US" sz="1400" baseline="0" dirty="0">
                          <a:latin typeface="Times New Roman" panose="02020603050405020304" pitchFamily="18" charset="0"/>
                          <a:ea typeface="微软雅黑" panose="020B0503020204020204" pitchFamily="34" charset="-122"/>
                        </a:rPr>
                        <a:t>信息预测与推理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3319228"/>
                  </a:ext>
                </a:extLst>
              </a:tr>
            </a:tbl>
          </a:graphicData>
        </a:graphic>
      </p:graphicFrame>
    </p:spTree>
    <p:extLst>
      <p:ext uri="{BB962C8B-B14F-4D97-AF65-F5344CB8AC3E}">
        <p14:creationId xmlns:p14="http://schemas.microsoft.com/office/powerpoint/2010/main" val="343677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8E4E4-D50F-2313-A71F-2BF9CBF44004}"/>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9493013A-FA7E-1557-217C-ECBA91593C5B}"/>
              </a:ext>
            </a:extLst>
          </p:cNvPr>
          <p:cNvSpPr>
            <a:spLocks noGrp="1"/>
          </p:cNvSpPr>
          <p:nvPr>
            <p:ph type="title"/>
          </p:nvPr>
        </p:nvSpPr>
        <p:spPr>
          <a:xfrm>
            <a:off x="614680" y="203200"/>
            <a:ext cx="6642100" cy="730249"/>
          </a:xfrm>
        </p:spPr>
        <p:txBody>
          <a:bodyPr/>
          <a:lstStyle/>
          <a:p>
            <a:r>
              <a:rPr lang="zh-CN" altLang="en-US" dirty="0"/>
              <a:t>安全语义通信介绍</a:t>
            </a:r>
          </a:p>
        </p:txBody>
      </p:sp>
      <p:sp>
        <p:nvSpPr>
          <p:cNvPr id="2" name="文本框 1">
            <a:extLst>
              <a:ext uri="{FF2B5EF4-FFF2-40B4-BE49-F238E27FC236}">
                <a16:creationId xmlns:a16="http://schemas.microsoft.com/office/drawing/2014/main" id="{71AB9457-FCFE-3F5C-613B-21B0CC573B21}"/>
              </a:ext>
            </a:extLst>
          </p:cNvPr>
          <p:cNvSpPr txBox="1"/>
          <p:nvPr/>
        </p:nvSpPr>
        <p:spPr>
          <a:xfrm>
            <a:off x="430924" y="1282262"/>
            <a:ext cx="2550698"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solidFill>
                  <a:srgbClr val="203864"/>
                </a:solidFill>
                <a:latin typeface="微软雅黑" panose="020B0503020204020204" pitchFamily="34" charset="-122"/>
                <a:ea typeface="微软雅黑" panose="020B0503020204020204" pitchFamily="34" charset="-122"/>
              </a:rPr>
              <a:t>安全语义通信的挑战</a:t>
            </a:r>
          </a:p>
        </p:txBody>
      </p:sp>
      <p:sp>
        <p:nvSpPr>
          <p:cNvPr id="19" name="灯片编号占位符 2">
            <a:extLst>
              <a:ext uri="{FF2B5EF4-FFF2-40B4-BE49-F238E27FC236}">
                <a16:creationId xmlns:a16="http://schemas.microsoft.com/office/drawing/2014/main" id="{A373CDA2-C666-387A-5214-26D51E2E7826}"/>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6</a:t>
            </a:fld>
            <a:r>
              <a:rPr lang="en-US" altLang="zh-CN" dirty="0">
                <a:solidFill>
                  <a:schemeClr val="accent1">
                    <a:lumMod val="50000"/>
                  </a:schemeClr>
                </a:solidFill>
              </a:rPr>
              <a:t>/17</a:t>
            </a:r>
            <a:endParaRPr lang="zh-CN" altLang="en-US" dirty="0">
              <a:solidFill>
                <a:schemeClr val="accent1">
                  <a:lumMod val="50000"/>
                </a:schemeClr>
              </a:solidFill>
            </a:endParaRPr>
          </a:p>
        </p:txBody>
      </p:sp>
      <p:pic>
        <p:nvPicPr>
          <p:cNvPr id="3" name="图片 2">
            <a:extLst>
              <a:ext uri="{FF2B5EF4-FFF2-40B4-BE49-F238E27FC236}">
                <a16:creationId xmlns:a16="http://schemas.microsoft.com/office/drawing/2014/main" id="{5F30EF3B-F123-D00D-C3A2-180DA7F8EC46}"/>
              </a:ext>
            </a:extLst>
          </p:cNvPr>
          <p:cNvPicPr>
            <a:picLocks noChangeAspect="1"/>
          </p:cNvPicPr>
          <p:nvPr/>
        </p:nvPicPr>
        <p:blipFill>
          <a:blip r:embed="rId3"/>
          <a:stretch>
            <a:fillRect/>
          </a:stretch>
        </p:blipFill>
        <p:spPr>
          <a:xfrm>
            <a:off x="1277992" y="3241184"/>
            <a:ext cx="9636015" cy="3230333"/>
          </a:xfrm>
          <a:prstGeom prst="rect">
            <a:avLst/>
          </a:prstGeom>
        </p:spPr>
      </p:pic>
      <p:sp>
        <p:nvSpPr>
          <p:cNvPr id="8" name="文本框 7">
            <a:extLst>
              <a:ext uri="{FF2B5EF4-FFF2-40B4-BE49-F238E27FC236}">
                <a16:creationId xmlns:a16="http://schemas.microsoft.com/office/drawing/2014/main" id="{C2EBF9C2-4F30-9117-D345-E1EFEDA46418}"/>
              </a:ext>
            </a:extLst>
          </p:cNvPr>
          <p:cNvSpPr txBox="1"/>
          <p:nvPr/>
        </p:nvSpPr>
        <p:spPr>
          <a:xfrm>
            <a:off x="802636" y="1771603"/>
            <a:ext cx="3185487" cy="369332"/>
          </a:xfrm>
          <a:prstGeom prst="rect">
            <a:avLst/>
          </a:prstGeom>
          <a:noFill/>
        </p:spPr>
        <p:txBody>
          <a:bodyPr wrap="none" rtlCol="0">
            <a:spAutoFit/>
          </a:bodyPr>
          <a:lstStyle/>
          <a:p>
            <a:r>
              <a:rPr lang="zh-CN" altLang="en-US" spc="150" dirty="0">
                <a:latin typeface="Arial" panose="020B0604020202020204" pitchFamily="34" charset="0"/>
                <a:ea typeface="Microsoft YaHei" panose="020B0503020204020204" pitchFamily="34" charset="-122"/>
                <a:cs typeface="Arial" panose="020B0604020202020204" pitchFamily="34" charset="0"/>
              </a:rPr>
              <a:t>语义信息传输中的安全问题</a:t>
            </a:r>
          </a:p>
        </p:txBody>
      </p:sp>
      <p:sp>
        <p:nvSpPr>
          <p:cNvPr id="9" name="文本框 8">
            <a:extLst>
              <a:ext uri="{FF2B5EF4-FFF2-40B4-BE49-F238E27FC236}">
                <a16:creationId xmlns:a16="http://schemas.microsoft.com/office/drawing/2014/main" id="{3697FBA5-D318-AE97-88E5-FD48EFC0A230}"/>
              </a:ext>
            </a:extLst>
          </p:cNvPr>
          <p:cNvSpPr txBox="1"/>
          <p:nvPr/>
        </p:nvSpPr>
        <p:spPr>
          <a:xfrm>
            <a:off x="1460939" y="2104078"/>
            <a:ext cx="5474576" cy="1137106"/>
          </a:xfrm>
          <a:prstGeom prst="rect">
            <a:avLst/>
          </a:prstGeom>
          <a:noFill/>
        </p:spPr>
        <p:txBody>
          <a:bodyPr wrap="none" rtlCol="0">
            <a:spAutoFit/>
          </a:bodyPr>
          <a:lstStyle/>
          <a:p>
            <a:pPr marL="285750" indent="-285750">
              <a:lnSpc>
                <a:spcPct val="130000"/>
              </a:lnSpc>
              <a:buFont typeface="Arial" panose="020B0604020202020204" pitchFamily="34" charset="0"/>
              <a:buChar char="•"/>
            </a:pPr>
            <a:r>
              <a:rPr lang="zh-CN" altLang="en-US" spc="150" dirty="0">
                <a:latin typeface="Arial" panose="020B0604020202020204" pitchFamily="34" charset="0"/>
                <a:ea typeface="Microsoft YaHei" panose="020B0503020204020204" pitchFamily="34" charset="-122"/>
                <a:cs typeface="Arial" panose="020B0604020202020204" pitchFamily="34" charset="0"/>
              </a:rPr>
              <a:t>信息瓶颈安全</a:t>
            </a: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nSpc>
                <a:spcPct val="130000"/>
              </a:lnSpc>
              <a:buFont typeface="Arial" panose="020B0604020202020204" pitchFamily="34" charset="0"/>
              <a:buChar char="•"/>
            </a:pPr>
            <a:r>
              <a:rPr lang="zh-CN" altLang="en-US" spc="150" dirty="0">
                <a:latin typeface="Arial" panose="020B0604020202020204" pitchFamily="34" charset="0"/>
                <a:ea typeface="Microsoft YaHei" panose="020B0503020204020204" pitchFamily="34" charset="-122"/>
                <a:cs typeface="Arial" panose="020B0604020202020204" pitchFamily="34" charset="0"/>
              </a:rPr>
              <a:t>转换语义通信</a:t>
            </a: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nSpc>
                <a:spcPct val="130000"/>
              </a:lnSpc>
              <a:buFont typeface="Arial" panose="020B0604020202020204" pitchFamily="34" charset="0"/>
              <a:buChar char="•"/>
            </a:pPr>
            <a:r>
              <a:rPr lang="zh-CN" altLang="en-US" spc="150" dirty="0">
                <a:latin typeface="Arial" panose="020B0604020202020204" pitchFamily="34" charset="0"/>
                <a:ea typeface="Microsoft YaHei" panose="020B0503020204020204" pitchFamily="34" charset="-122"/>
                <a:cs typeface="Arial" panose="020B0604020202020204" pitchFamily="34" charset="0"/>
              </a:rPr>
              <a:t>物理层安全：公共知识库安全和语义信息安全</a:t>
            </a:r>
          </a:p>
        </p:txBody>
      </p:sp>
    </p:spTree>
    <p:extLst>
      <p:ext uri="{BB962C8B-B14F-4D97-AF65-F5344CB8AC3E}">
        <p14:creationId xmlns:p14="http://schemas.microsoft.com/office/powerpoint/2010/main" val="4177330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718DF-A8BC-5FA4-0AAD-3466F0556370}"/>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BF6A771B-2EB7-9D92-3B6D-3AABDA1152E7}"/>
              </a:ext>
            </a:extLst>
          </p:cNvPr>
          <p:cNvSpPr>
            <a:spLocks noGrp="1"/>
          </p:cNvSpPr>
          <p:nvPr>
            <p:ph type="title"/>
          </p:nvPr>
        </p:nvSpPr>
        <p:spPr>
          <a:xfrm>
            <a:off x="614680" y="203200"/>
            <a:ext cx="6642100" cy="730249"/>
          </a:xfrm>
        </p:spPr>
        <p:txBody>
          <a:bodyPr/>
          <a:lstStyle/>
          <a:p>
            <a:r>
              <a:rPr lang="zh-CN" altLang="en-US" dirty="0"/>
              <a:t>安全语义通信介绍</a:t>
            </a:r>
          </a:p>
        </p:txBody>
      </p:sp>
      <p:sp>
        <p:nvSpPr>
          <p:cNvPr id="2" name="文本框 1">
            <a:extLst>
              <a:ext uri="{FF2B5EF4-FFF2-40B4-BE49-F238E27FC236}">
                <a16:creationId xmlns:a16="http://schemas.microsoft.com/office/drawing/2014/main" id="{023805A7-EF6A-1A8C-5E9E-B293CEB6DD64}"/>
              </a:ext>
            </a:extLst>
          </p:cNvPr>
          <p:cNvSpPr txBox="1"/>
          <p:nvPr/>
        </p:nvSpPr>
        <p:spPr>
          <a:xfrm>
            <a:off x="430924" y="1282262"/>
            <a:ext cx="2550698"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solidFill>
                  <a:srgbClr val="203864"/>
                </a:solidFill>
                <a:latin typeface="微软雅黑" panose="020B0503020204020204" pitchFamily="34" charset="-122"/>
                <a:ea typeface="微软雅黑" panose="020B0503020204020204" pitchFamily="34" charset="-122"/>
              </a:rPr>
              <a:t>安全语义通信的挑战</a:t>
            </a:r>
          </a:p>
        </p:txBody>
      </p:sp>
      <p:sp>
        <p:nvSpPr>
          <p:cNvPr id="19" name="灯片编号占位符 2">
            <a:extLst>
              <a:ext uri="{FF2B5EF4-FFF2-40B4-BE49-F238E27FC236}">
                <a16:creationId xmlns:a16="http://schemas.microsoft.com/office/drawing/2014/main" id="{CA92523A-C7BA-C3C7-CF7F-5551ADD40B78}"/>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7</a:t>
            </a:fld>
            <a:r>
              <a:rPr lang="en-US" altLang="zh-CN" dirty="0">
                <a:solidFill>
                  <a:schemeClr val="accent1">
                    <a:lumMod val="50000"/>
                  </a:schemeClr>
                </a:solidFill>
              </a:rPr>
              <a:t>/17</a:t>
            </a:r>
            <a:endParaRPr lang="zh-CN" altLang="en-US" dirty="0">
              <a:solidFill>
                <a:schemeClr val="accent1">
                  <a:lumMod val="50000"/>
                </a:schemeClr>
              </a:solidFill>
            </a:endParaRPr>
          </a:p>
        </p:txBody>
      </p:sp>
      <p:sp>
        <p:nvSpPr>
          <p:cNvPr id="8" name="文本框 7">
            <a:extLst>
              <a:ext uri="{FF2B5EF4-FFF2-40B4-BE49-F238E27FC236}">
                <a16:creationId xmlns:a16="http://schemas.microsoft.com/office/drawing/2014/main" id="{8621C15A-21AB-51D3-C180-4DAF799FE3CC}"/>
              </a:ext>
            </a:extLst>
          </p:cNvPr>
          <p:cNvSpPr txBox="1"/>
          <p:nvPr/>
        </p:nvSpPr>
        <p:spPr>
          <a:xfrm>
            <a:off x="802636" y="1771603"/>
            <a:ext cx="3544560" cy="369332"/>
          </a:xfrm>
          <a:prstGeom prst="rect">
            <a:avLst/>
          </a:prstGeom>
          <a:noFill/>
        </p:spPr>
        <p:txBody>
          <a:bodyPr wrap="none" rtlCol="0">
            <a:spAutoFit/>
          </a:bodyPr>
          <a:lstStyle/>
          <a:p>
            <a:r>
              <a:rPr lang="zh-CN" altLang="en-US" spc="150" dirty="0">
                <a:latin typeface="Arial" panose="020B0604020202020204" pitchFamily="34" charset="0"/>
                <a:ea typeface="Microsoft YaHei" panose="020B0503020204020204" pitchFamily="34" charset="-122"/>
                <a:cs typeface="Arial" panose="020B0604020202020204" pitchFamily="34" charset="0"/>
              </a:rPr>
              <a:t>语义机器学习（</a:t>
            </a:r>
            <a:r>
              <a:rPr lang="en-US" altLang="zh-CN" spc="150" dirty="0">
                <a:latin typeface="Arial" panose="020B0604020202020204" pitchFamily="34" charset="0"/>
                <a:ea typeface="Microsoft YaHei" panose="020B0503020204020204" pitchFamily="34" charset="-122"/>
                <a:cs typeface="Arial" panose="020B0604020202020204" pitchFamily="34" charset="0"/>
              </a:rPr>
              <a:t>ML</a:t>
            </a:r>
            <a:r>
              <a:rPr lang="zh-CN" altLang="en-US" spc="150" dirty="0">
                <a:latin typeface="Arial" panose="020B0604020202020204" pitchFamily="34" charset="0"/>
                <a:ea typeface="Microsoft YaHei" panose="020B0503020204020204" pitchFamily="34" charset="-122"/>
                <a:cs typeface="Arial" panose="020B0604020202020204" pitchFamily="34" charset="0"/>
              </a:rPr>
              <a:t>）模型安全</a:t>
            </a:r>
          </a:p>
        </p:txBody>
      </p:sp>
      <p:pic>
        <p:nvPicPr>
          <p:cNvPr id="4" name="图片 3">
            <a:extLst>
              <a:ext uri="{FF2B5EF4-FFF2-40B4-BE49-F238E27FC236}">
                <a16:creationId xmlns:a16="http://schemas.microsoft.com/office/drawing/2014/main" id="{61968C76-24E6-30AB-29CC-D58DE1B6901A}"/>
              </a:ext>
            </a:extLst>
          </p:cNvPr>
          <p:cNvPicPr>
            <a:picLocks noChangeAspect="1"/>
          </p:cNvPicPr>
          <p:nvPr/>
        </p:nvPicPr>
        <p:blipFill>
          <a:blip r:embed="rId3"/>
          <a:stretch>
            <a:fillRect/>
          </a:stretch>
        </p:blipFill>
        <p:spPr>
          <a:xfrm>
            <a:off x="1012677" y="2365514"/>
            <a:ext cx="9860618" cy="3988904"/>
          </a:xfrm>
          <a:prstGeom prst="rect">
            <a:avLst/>
          </a:prstGeom>
        </p:spPr>
      </p:pic>
    </p:spTree>
    <p:extLst>
      <p:ext uri="{BB962C8B-B14F-4D97-AF65-F5344CB8AC3E}">
        <p14:creationId xmlns:p14="http://schemas.microsoft.com/office/powerpoint/2010/main" val="3221141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A0251B6F-B755-4C4E-A695-08D27EA7833F}"/>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8</a:t>
            </a:fld>
            <a:r>
              <a:rPr lang="en-US" altLang="zh-CN" dirty="0">
                <a:solidFill>
                  <a:schemeClr val="accent1">
                    <a:lumMod val="50000"/>
                  </a:schemeClr>
                </a:solidFill>
              </a:rPr>
              <a:t>/17</a:t>
            </a:r>
            <a:endParaRPr lang="zh-CN" altLang="en-US" dirty="0">
              <a:solidFill>
                <a:schemeClr val="accent1">
                  <a:lumMod val="50000"/>
                </a:schemeClr>
              </a:solidFill>
            </a:endParaRPr>
          </a:p>
        </p:txBody>
      </p:sp>
      <p:grpSp>
        <p:nvGrpSpPr>
          <p:cNvPr id="2" name="组合 1">
            <a:extLst>
              <a:ext uri="{FF2B5EF4-FFF2-40B4-BE49-F238E27FC236}">
                <a16:creationId xmlns:a16="http://schemas.microsoft.com/office/drawing/2014/main" id="{D1A4D40D-F7AD-440F-AADC-85013C7E5C58}"/>
              </a:ext>
            </a:extLst>
          </p:cNvPr>
          <p:cNvGrpSpPr/>
          <p:nvPr/>
        </p:nvGrpSpPr>
        <p:grpSpPr>
          <a:xfrm>
            <a:off x="3236110" y="1516040"/>
            <a:ext cx="6873443" cy="4230435"/>
            <a:chOff x="3454550" y="1744640"/>
            <a:chExt cx="6873443" cy="4230435"/>
          </a:xfrm>
        </p:grpSpPr>
        <p:grpSp>
          <p:nvGrpSpPr>
            <p:cNvPr id="21" name="组合 20">
              <a:extLst>
                <a:ext uri="{FF2B5EF4-FFF2-40B4-BE49-F238E27FC236}">
                  <a16:creationId xmlns:a16="http://schemas.microsoft.com/office/drawing/2014/main" id="{2A6D1CC1-6776-4C28-B435-CBDE8FC94CE3}"/>
                </a:ext>
              </a:extLst>
            </p:cNvPr>
            <p:cNvGrpSpPr/>
            <p:nvPr/>
          </p:nvGrpSpPr>
          <p:grpSpPr>
            <a:xfrm>
              <a:off x="3454550" y="1744640"/>
              <a:ext cx="6873443" cy="3332468"/>
              <a:chOff x="-2765213" y="2423583"/>
              <a:chExt cx="5639202" cy="2686438"/>
            </a:xfrm>
          </p:grpSpPr>
          <p:grpSp>
            <p:nvGrpSpPr>
              <p:cNvPr id="22" name="组合 21">
                <a:extLst>
                  <a:ext uri="{FF2B5EF4-FFF2-40B4-BE49-F238E27FC236}">
                    <a16:creationId xmlns:a16="http://schemas.microsoft.com/office/drawing/2014/main" id="{0E165B5D-C5AB-4DE8-9E9A-694365BEBBC5}"/>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B8B7B72A-5DE9-44A4-B6F2-76C3663F0FC3}"/>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9DA0F3-2055-4FBE-813E-84118C958604}"/>
                    </a:ext>
                  </a:extLst>
                </p:cNvPr>
                <p:cNvSpPr txBox="1"/>
                <p:nvPr/>
              </p:nvSpPr>
              <p:spPr>
                <a:xfrm>
                  <a:off x="-2057404" y="2441453"/>
                  <a:ext cx="4760061" cy="446601"/>
                </a:xfrm>
                <a:prstGeom prst="rect">
                  <a:avLst/>
                </a:prstGeom>
                <a:noFill/>
              </p:spPr>
              <p:txBody>
                <a:bodyPr wrap="square" rtlCol="0">
                  <a:spAutoFit/>
                </a:bodyPr>
                <a:lstStyle/>
                <a:p>
                  <a:pPr>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安全语义通信介绍</a:t>
                  </a:r>
                </a:p>
              </p:txBody>
            </p:sp>
          </p:grpSp>
          <p:grpSp>
            <p:nvGrpSpPr>
              <p:cNvPr id="23" name="组合 22">
                <a:extLst>
                  <a:ext uri="{FF2B5EF4-FFF2-40B4-BE49-F238E27FC236}">
                    <a16:creationId xmlns:a16="http://schemas.microsoft.com/office/drawing/2014/main" id="{E45E3F55-0C57-41B3-BEF8-0B40965996F7}"/>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3712EDB1-1D4B-4ABE-B347-18EB02D7810D}"/>
                    </a:ext>
                  </a:extLst>
                </p:cNvPr>
                <p:cNvSpPr/>
                <p:nvPr/>
              </p:nvSpPr>
              <p:spPr>
                <a:xfrm>
                  <a:off x="-2765213" y="306703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5584A5B-1507-435F-BE63-D9019D6E670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C00000"/>
                      </a:solidFill>
                      <a:latin typeface="微软雅黑" panose="020B0503020204020204" pitchFamily="34" charset="-122"/>
                      <a:ea typeface="微软雅黑" panose="020B0503020204020204" pitchFamily="34" charset="-122"/>
                    </a:rPr>
                    <a:t>系统架构与问题建模</a:t>
                  </a:r>
                  <a:endParaRPr lang="en-US" altLang="zh-CN" sz="3000" b="1" dirty="0">
                    <a:solidFill>
                      <a:srgbClr val="C00000"/>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0130E69-3240-4EA2-BE59-C1E5DA1E2509}"/>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F23DE959-79CB-461C-B259-C378BF82838F}"/>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3394391-12AD-4D53-91AB-0CA105628FC8}"/>
                    </a:ext>
                  </a:extLst>
                </p:cNvPr>
                <p:cNvSpPr txBox="1"/>
                <p:nvPr/>
              </p:nvSpPr>
              <p:spPr>
                <a:xfrm>
                  <a:off x="-2065279" y="3756405"/>
                  <a:ext cx="4939268" cy="446601"/>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研究内容</a:t>
                  </a:r>
                </a:p>
              </p:txBody>
            </p:sp>
          </p:grpSp>
          <p:grpSp>
            <p:nvGrpSpPr>
              <p:cNvPr id="25" name="组合 24">
                <a:extLst>
                  <a:ext uri="{FF2B5EF4-FFF2-40B4-BE49-F238E27FC236}">
                    <a16:creationId xmlns:a16="http://schemas.microsoft.com/office/drawing/2014/main" id="{10FA2B56-D14F-450D-AAD4-072D1BD9DD57}"/>
                  </a:ext>
                </a:extLst>
              </p:cNvPr>
              <p:cNvGrpSpPr/>
              <p:nvPr/>
            </p:nvGrpSpPr>
            <p:grpSpPr>
              <a:xfrm>
                <a:off x="-2765213" y="4595247"/>
                <a:ext cx="4399867" cy="514774"/>
                <a:chOff x="-2765213" y="4353945"/>
                <a:chExt cx="4399867" cy="514774"/>
              </a:xfrm>
            </p:grpSpPr>
            <p:sp>
              <p:nvSpPr>
                <p:cNvPr id="29" name="菱形 28">
                  <a:extLst>
                    <a:ext uri="{FF2B5EF4-FFF2-40B4-BE49-F238E27FC236}">
                      <a16:creationId xmlns:a16="http://schemas.microsoft.com/office/drawing/2014/main" id="{6B2EF1E5-8B42-4C2A-A75B-59385371FEDE}"/>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74B09DD-DC75-4AA9-B74C-809B627984C3}"/>
                    </a:ext>
                  </a:extLst>
                </p:cNvPr>
                <p:cNvSpPr txBox="1"/>
                <p:nvPr/>
              </p:nvSpPr>
              <p:spPr>
                <a:xfrm>
                  <a:off x="-2065279" y="4404754"/>
                  <a:ext cx="3699933"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实验评估</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sp>
          <p:nvSpPr>
            <p:cNvPr id="26" name="菱形 25">
              <a:extLst>
                <a:ext uri="{FF2B5EF4-FFF2-40B4-BE49-F238E27FC236}">
                  <a16:creationId xmlns:a16="http://schemas.microsoft.com/office/drawing/2014/main" id="{BB3D888F-5A08-499D-A72C-2CB7F5D93197}"/>
                </a:ext>
              </a:extLst>
            </p:cNvPr>
            <p:cNvSpPr/>
            <p:nvPr/>
          </p:nvSpPr>
          <p:spPr>
            <a:xfrm>
              <a:off x="3454550" y="5336509"/>
              <a:ext cx="627442" cy="638566"/>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650E089-798A-4E60-8DB4-6C9D68BC1A06}"/>
                </a:ext>
              </a:extLst>
            </p:cNvPr>
            <p:cNvSpPr txBox="1"/>
            <p:nvPr/>
          </p:nvSpPr>
          <p:spPr>
            <a:xfrm>
              <a:off x="4307677" y="5399536"/>
              <a:ext cx="4509730"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总结</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8682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标题 2">
            <a:extLst>
              <a:ext uri="{FF2B5EF4-FFF2-40B4-BE49-F238E27FC236}">
                <a16:creationId xmlns:a16="http://schemas.microsoft.com/office/drawing/2014/main" id="{995C31FF-5A51-4193-AABD-188E56FBE660}"/>
              </a:ext>
            </a:extLst>
          </p:cNvPr>
          <p:cNvSpPr>
            <a:spLocks noGrp="1"/>
          </p:cNvSpPr>
          <p:nvPr>
            <p:ph type="title"/>
          </p:nvPr>
        </p:nvSpPr>
        <p:spPr>
          <a:xfrm>
            <a:off x="614680" y="203200"/>
            <a:ext cx="6642100" cy="730249"/>
          </a:xfrm>
        </p:spPr>
        <p:txBody>
          <a:bodyPr/>
          <a:lstStyle/>
          <a:p>
            <a:r>
              <a:rPr lang="zh-CN" altLang="en-US" dirty="0"/>
              <a:t>系统架构与问题建模</a:t>
            </a:r>
          </a:p>
        </p:txBody>
      </p:sp>
      <p:sp>
        <p:nvSpPr>
          <p:cNvPr id="71" name="文本框 70">
            <a:extLst>
              <a:ext uri="{FF2B5EF4-FFF2-40B4-BE49-F238E27FC236}">
                <a16:creationId xmlns:a16="http://schemas.microsoft.com/office/drawing/2014/main" id="{74D0B152-9C41-47ED-9D32-ED506D11210C}"/>
              </a:ext>
            </a:extLst>
          </p:cNvPr>
          <p:cNvSpPr txBox="1"/>
          <p:nvPr/>
        </p:nvSpPr>
        <p:spPr>
          <a:xfrm>
            <a:off x="378009" y="1046431"/>
            <a:ext cx="1813317"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问题建模：</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0FB63D0-35C8-FDBD-2A5A-A612A4479B48}"/>
                  </a:ext>
                </a:extLst>
              </p:cNvPr>
              <p:cNvSpPr txBox="1"/>
              <p:nvPr/>
            </p:nvSpPr>
            <p:spPr>
              <a:xfrm>
                <a:off x="9722847" y="5139132"/>
                <a:ext cx="11723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𝐶</m:t>
                          </m:r>
                        </m:e>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𝑟</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𝑡</m:t>
                              </m:r>
                            </m:sub>
                          </m:sSub>
                        </m:sup>
                      </m:sSup>
                    </m:oMath>
                  </m:oMathPara>
                </a14:m>
                <a:endParaRPr lang="zh-CN" altLang="en-US" dirty="0"/>
              </a:p>
            </p:txBody>
          </p:sp>
        </mc:Choice>
        <mc:Fallback xmlns="">
          <p:sp>
            <p:nvSpPr>
              <p:cNvPr id="4" name="文本框 3">
                <a:extLst>
                  <a:ext uri="{FF2B5EF4-FFF2-40B4-BE49-F238E27FC236}">
                    <a16:creationId xmlns:a16="http://schemas.microsoft.com/office/drawing/2014/main" id="{10FB63D0-35C8-FDBD-2A5A-A612A4479B48}"/>
                  </a:ext>
                </a:extLst>
              </p:cNvPr>
              <p:cNvSpPr txBox="1">
                <a:spLocks noRot="1" noChangeAspect="1" noMove="1" noResize="1" noEditPoints="1" noAdjustHandles="1" noChangeArrowheads="1" noChangeShapeType="1" noTextEdit="1"/>
              </p:cNvSpPr>
              <p:nvPr/>
            </p:nvSpPr>
            <p:spPr>
              <a:xfrm>
                <a:off x="9722847" y="5139132"/>
                <a:ext cx="1172372" cy="276999"/>
              </a:xfrm>
              <a:prstGeom prst="rect">
                <a:avLst/>
              </a:prstGeom>
              <a:blipFill>
                <a:blip r:embed="rId3"/>
                <a:stretch>
                  <a:fillRect l="-4167" t="-4444" r="-521" b="-8889"/>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CEBB782C-6C02-81FB-4A10-A0EEFE123276}"/>
              </a:ext>
            </a:extLst>
          </p:cNvPr>
          <p:cNvSpPr txBox="1"/>
          <p:nvPr/>
        </p:nvSpPr>
        <p:spPr>
          <a:xfrm>
            <a:off x="7363960" y="5092966"/>
            <a:ext cx="2358888"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发送端</a:t>
            </a:r>
            <a:r>
              <a:rPr lang="en-US" altLang="zh-CN" dirty="0">
                <a:latin typeface="Times New Roman" panose="02020603050405020304" pitchFamily="18" charset="0"/>
                <a:ea typeface="微软雅黑" panose="020B0503020204020204" pitchFamily="34" charset="-122"/>
              </a:rPr>
              <a:t>-&gt;</a:t>
            </a:r>
            <a:r>
              <a:rPr lang="zh-CN" altLang="en-US" dirty="0">
                <a:latin typeface="Times New Roman" panose="02020603050405020304" pitchFamily="18" charset="0"/>
                <a:ea typeface="微软雅黑" panose="020B0503020204020204" pitchFamily="34" charset="-122"/>
              </a:rPr>
              <a:t>合法接收者：</a:t>
            </a:r>
          </a:p>
        </p:txBody>
      </p:sp>
      <p:sp>
        <p:nvSpPr>
          <p:cNvPr id="6" name="文本框 5">
            <a:extLst>
              <a:ext uri="{FF2B5EF4-FFF2-40B4-BE49-F238E27FC236}">
                <a16:creationId xmlns:a16="http://schemas.microsoft.com/office/drawing/2014/main" id="{BF424CCC-5EBB-64A0-64DF-2189F6AF2393}"/>
              </a:ext>
            </a:extLst>
          </p:cNvPr>
          <p:cNvSpPr txBox="1"/>
          <p:nvPr/>
        </p:nvSpPr>
        <p:spPr>
          <a:xfrm>
            <a:off x="7363960" y="5653016"/>
            <a:ext cx="1921566"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发送端</a:t>
            </a:r>
            <a:r>
              <a:rPr lang="en-US" altLang="zh-CN" dirty="0">
                <a:latin typeface="Times New Roman" panose="02020603050405020304" pitchFamily="18" charset="0"/>
                <a:ea typeface="微软雅黑" panose="020B0503020204020204" pitchFamily="34" charset="-122"/>
              </a:rPr>
              <a:t>-&gt;</a:t>
            </a:r>
            <a:r>
              <a:rPr lang="zh-CN" altLang="en-US" dirty="0">
                <a:latin typeface="Times New Roman" panose="02020603050405020304" pitchFamily="18" charset="0"/>
                <a:ea typeface="微软雅黑" panose="020B0503020204020204" pitchFamily="34" charset="-122"/>
              </a:rPr>
              <a:t>窃听者：</a:t>
            </a: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EBCCB63-4522-69AA-10E9-3A2DEA64F821}"/>
                  </a:ext>
                </a:extLst>
              </p:cNvPr>
              <p:cNvSpPr txBox="1"/>
              <p:nvPr/>
            </p:nvSpPr>
            <p:spPr>
              <a:xfrm>
                <a:off x="9285525" y="5698966"/>
                <a:ext cx="1093504" cy="276999"/>
              </a:xfrm>
              <a:prstGeom prst="rect">
                <a:avLst/>
              </a:prstGeom>
              <a:noFill/>
            </p:spPr>
            <p:txBody>
              <a:bodyPr wrap="none" lIns="0" tIns="0" rIns="0" bIns="0" rtlCol="0">
                <a:spAutoFit/>
              </a:bodyPr>
              <a:lstStyle/>
              <a:p>
                <a:r>
                  <a:rPr lang="en-US" altLang="zh-CN" dirty="0">
                    <a:ea typeface="Cambria Math" panose="02040503050406030204" pitchFamily="18" charset="0"/>
                  </a:rPr>
                  <a:t>G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𝐶</m:t>
                        </m:r>
                      </m:e>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m:rPr>
                                <m:sty m:val="p"/>
                              </m:rPr>
                              <a:rPr lang="en-US" altLang="zh-CN" i="1">
                                <a:latin typeface="Cambria Math" panose="02040503050406030204" pitchFamily="18" charset="0"/>
                                <a:ea typeface="Cambria Math" panose="02040503050406030204" pitchFamily="18" charset="0"/>
                              </a:rPr>
                              <m:t>e</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𝑡</m:t>
                            </m:r>
                          </m:sub>
                        </m:sSub>
                      </m:sup>
                    </m:sSup>
                  </m:oMath>
                </a14:m>
                <a:endParaRPr lang="zh-CN" altLang="en-US" dirty="0"/>
              </a:p>
            </p:txBody>
          </p:sp>
        </mc:Choice>
        <mc:Fallback xmlns="">
          <p:sp>
            <p:nvSpPr>
              <p:cNvPr id="46" name="文本框 45">
                <a:extLst>
                  <a:ext uri="{FF2B5EF4-FFF2-40B4-BE49-F238E27FC236}">
                    <a16:creationId xmlns:a16="http://schemas.microsoft.com/office/drawing/2014/main" id="{7EBCCB63-4522-69AA-10E9-3A2DEA64F821}"/>
                  </a:ext>
                </a:extLst>
              </p:cNvPr>
              <p:cNvSpPr txBox="1">
                <a:spLocks noRot="1" noChangeAspect="1" noMove="1" noResize="1" noEditPoints="1" noAdjustHandles="1" noChangeArrowheads="1" noChangeShapeType="1" noTextEdit="1"/>
              </p:cNvSpPr>
              <p:nvPr/>
            </p:nvSpPr>
            <p:spPr>
              <a:xfrm>
                <a:off x="9285525" y="5698966"/>
                <a:ext cx="1093504" cy="276999"/>
              </a:xfrm>
              <a:prstGeom prst="rect">
                <a:avLst/>
              </a:prstGeom>
              <a:blipFill>
                <a:blip r:embed="rId4"/>
                <a:stretch>
                  <a:fillRect l="-12778" t="-28889" r="-2222" b="-51111"/>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04253861-1BD7-72CD-6406-A4C9C377F89D}"/>
              </a:ext>
            </a:extLst>
          </p:cNvPr>
          <p:cNvSpPr txBox="1"/>
          <p:nvPr/>
        </p:nvSpPr>
        <p:spPr>
          <a:xfrm>
            <a:off x="4440059" y="5607689"/>
            <a:ext cx="2491408"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信道预编码层：</a:t>
            </a:r>
            <a:r>
              <a:rPr lang="en-US" altLang="zh-CN" dirty="0">
                <a:latin typeface="Times New Roman" panose="02020603050405020304" pitchFamily="18" charset="0"/>
                <a:ea typeface="微软雅黑" panose="020B0503020204020204" pitchFamily="34" charset="-122"/>
              </a:rPr>
              <a:t>F</a:t>
            </a:r>
            <a:endParaRPr lang="zh-CN" altLang="en-US" dirty="0">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F211BD8D-0D6F-224D-7983-4F2FDDBCC146}"/>
                  </a:ext>
                </a:extLst>
              </p:cNvPr>
              <p:cNvSpPr txBox="1"/>
              <p:nvPr/>
            </p:nvSpPr>
            <p:spPr>
              <a:xfrm>
                <a:off x="1133061" y="4559804"/>
                <a:ext cx="2491408"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发送端天线数量：</a:t>
                </a:r>
                <a:r>
                  <a:rPr lang="en-US" altLang="zh-CN" b="0" dirty="0">
                    <a:latin typeface="Times New Roman" panose="02020603050405020304" pitchFamily="18" charset="0"/>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𝑡</m:t>
                        </m:r>
                      </m:sub>
                    </m:sSub>
                  </m:oMath>
                </a14:m>
                <a:endParaRPr lang="zh-CN" altLang="en-US" dirty="0">
                  <a:latin typeface="Times New Roman" panose="02020603050405020304" pitchFamily="18" charset="0"/>
                  <a:ea typeface="微软雅黑" panose="020B0503020204020204" pitchFamily="34" charset="-122"/>
                </a:endParaRPr>
              </a:p>
            </p:txBody>
          </p:sp>
        </mc:Choice>
        <mc:Fallback xmlns="">
          <p:sp>
            <p:nvSpPr>
              <p:cNvPr id="63" name="文本框 62">
                <a:extLst>
                  <a:ext uri="{FF2B5EF4-FFF2-40B4-BE49-F238E27FC236}">
                    <a16:creationId xmlns:a16="http://schemas.microsoft.com/office/drawing/2014/main" id="{F211BD8D-0D6F-224D-7983-4F2FDDBCC146}"/>
                  </a:ext>
                </a:extLst>
              </p:cNvPr>
              <p:cNvSpPr txBox="1">
                <a:spLocks noRot="1" noChangeAspect="1" noMove="1" noResize="1" noEditPoints="1" noAdjustHandles="1" noChangeArrowheads="1" noChangeShapeType="1" noTextEdit="1"/>
              </p:cNvSpPr>
              <p:nvPr/>
            </p:nvSpPr>
            <p:spPr>
              <a:xfrm>
                <a:off x="1133061" y="4559804"/>
                <a:ext cx="2491408" cy="369332"/>
              </a:xfrm>
              <a:prstGeom prst="rect">
                <a:avLst/>
              </a:prstGeom>
              <a:blipFill>
                <a:blip r:embed="rId6"/>
                <a:stretch>
                  <a:fillRect l="-2200"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5A8A845D-73A9-4C3F-AC70-0A267EFC6397}"/>
                  </a:ext>
                </a:extLst>
              </p:cNvPr>
              <p:cNvSpPr txBox="1"/>
              <p:nvPr/>
            </p:nvSpPr>
            <p:spPr>
              <a:xfrm>
                <a:off x="1133060" y="5092966"/>
                <a:ext cx="2862469"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合法接受者天线数量：</a:t>
                </a:r>
                <a:r>
                  <a:rPr lang="en-US" altLang="zh-CN" b="0" dirty="0">
                    <a:latin typeface="Times New Roman" panose="02020603050405020304" pitchFamily="18" charset="0"/>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m:rPr>
                            <m:sty m:val="p"/>
                          </m:rPr>
                          <a:rPr lang="en-US" altLang="zh-CN" i="1">
                            <a:latin typeface="Cambria Math" panose="02040503050406030204" pitchFamily="18" charset="0"/>
                            <a:ea typeface="Cambria Math" panose="02040503050406030204" pitchFamily="18" charset="0"/>
                          </a:rPr>
                          <m:t>r</m:t>
                        </m:r>
                      </m:sub>
                    </m:sSub>
                  </m:oMath>
                </a14:m>
                <a:endParaRPr lang="zh-CN" altLang="en-US" dirty="0">
                  <a:latin typeface="Times New Roman" panose="02020603050405020304" pitchFamily="18" charset="0"/>
                  <a:ea typeface="微软雅黑" panose="020B0503020204020204" pitchFamily="34" charset="-122"/>
                </a:endParaRPr>
              </a:p>
            </p:txBody>
          </p:sp>
        </mc:Choice>
        <mc:Fallback xmlns="">
          <p:sp>
            <p:nvSpPr>
              <p:cNvPr id="66" name="文本框 65">
                <a:extLst>
                  <a:ext uri="{FF2B5EF4-FFF2-40B4-BE49-F238E27FC236}">
                    <a16:creationId xmlns:a16="http://schemas.microsoft.com/office/drawing/2014/main" id="{5A8A845D-73A9-4C3F-AC70-0A267EFC6397}"/>
                  </a:ext>
                </a:extLst>
              </p:cNvPr>
              <p:cNvSpPr txBox="1">
                <a:spLocks noRot="1" noChangeAspect="1" noMove="1" noResize="1" noEditPoints="1" noAdjustHandles="1" noChangeArrowheads="1" noChangeShapeType="1" noTextEdit="1"/>
              </p:cNvSpPr>
              <p:nvPr/>
            </p:nvSpPr>
            <p:spPr>
              <a:xfrm>
                <a:off x="1133060" y="5092966"/>
                <a:ext cx="2862469" cy="369332"/>
              </a:xfrm>
              <a:prstGeom prst="rect">
                <a:avLst/>
              </a:prstGeom>
              <a:blipFill>
                <a:blip r:embed="rId7"/>
                <a:stretch>
                  <a:fillRect l="-1919"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C5A3756-C690-E1E0-754E-8915597E6602}"/>
                  </a:ext>
                </a:extLst>
              </p:cNvPr>
              <p:cNvSpPr txBox="1"/>
              <p:nvPr/>
            </p:nvSpPr>
            <p:spPr>
              <a:xfrm>
                <a:off x="1145097" y="5653016"/>
                <a:ext cx="2862469"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窃听者天线数量：</a:t>
                </a:r>
                <a:r>
                  <a:rPr lang="en-US" altLang="zh-CN" b="0" dirty="0">
                    <a:latin typeface="Times New Roman" panose="02020603050405020304" pitchFamily="18" charset="0"/>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m:rPr>
                            <m:sty m:val="p"/>
                          </m:rPr>
                          <a:rPr lang="en-US" altLang="zh-CN" i="1">
                            <a:latin typeface="Cambria Math" panose="02040503050406030204" pitchFamily="18" charset="0"/>
                            <a:ea typeface="Cambria Math" panose="02040503050406030204" pitchFamily="18" charset="0"/>
                          </a:rPr>
                          <m:t>e</m:t>
                        </m:r>
                      </m:sub>
                    </m:sSub>
                  </m:oMath>
                </a14:m>
                <a:endParaRPr lang="zh-CN" altLang="en-US" dirty="0">
                  <a:latin typeface="Times New Roman" panose="02020603050405020304" pitchFamily="18" charset="0"/>
                  <a:ea typeface="微软雅黑" panose="020B0503020204020204" pitchFamily="34" charset="-122"/>
                </a:endParaRPr>
              </a:p>
            </p:txBody>
          </p:sp>
        </mc:Choice>
        <mc:Fallback xmlns="">
          <p:sp>
            <p:nvSpPr>
              <p:cNvPr id="67" name="文本框 66">
                <a:extLst>
                  <a:ext uri="{FF2B5EF4-FFF2-40B4-BE49-F238E27FC236}">
                    <a16:creationId xmlns:a16="http://schemas.microsoft.com/office/drawing/2014/main" id="{2C5A3756-C690-E1E0-754E-8915597E6602}"/>
                  </a:ext>
                </a:extLst>
              </p:cNvPr>
              <p:cNvSpPr txBox="1">
                <a:spLocks noRot="1" noChangeAspect="1" noMove="1" noResize="1" noEditPoints="1" noAdjustHandles="1" noChangeArrowheads="1" noChangeShapeType="1" noTextEdit="1"/>
              </p:cNvSpPr>
              <p:nvPr/>
            </p:nvSpPr>
            <p:spPr>
              <a:xfrm>
                <a:off x="1145097" y="5653016"/>
                <a:ext cx="2862469" cy="369332"/>
              </a:xfrm>
              <a:prstGeom prst="rect">
                <a:avLst/>
              </a:prstGeom>
              <a:blipFill>
                <a:blip r:embed="rId8"/>
                <a:stretch>
                  <a:fillRect l="-1919" t="-8197" b="-24590"/>
                </a:stretch>
              </a:blipFill>
            </p:spPr>
            <p:txBody>
              <a:bodyPr/>
              <a:lstStyle/>
              <a:p>
                <a:r>
                  <a:rPr lang="zh-CN" altLang="en-US">
                    <a:noFill/>
                  </a:rPr>
                  <a:t> </a:t>
                </a:r>
              </a:p>
            </p:txBody>
          </p:sp>
        </mc:Fallback>
      </mc:AlternateContent>
      <p:sp>
        <p:nvSpPr>
          <p:cNvPr id="68" name="文本框 67">
            <a:extLst>
              <a:ext uri="{FF2B5EF4-FFF2-40B4-BE49-F238E27FC236}">
                <a16:creationId xmlns:a16="http://schemas.microsoft.com/office/drawing/2014/main" id="{B810551B-4C89-80EF-275B-6B5E3E09DA97}"/>
              </a:ext>
            </a:extLst>
          </p:cNvPr>
          <p:cNvSpPr txBox="1"/>
          <p:nvPr/>
        </p:nvSpPr>
        <p:spPr>
          <a:xfrm>
            <a:off x="4440059" y="4600716"/>
            <a:ext cx="2491408"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原始图像：</a:t>
            </a:r>
            <a:r>
              <a:rPr lang="en-US" altLang="zh-CN" dirty="0">
                <a:latin typeface="Times New Roman" panose="02020603050405020304" pitchFamily="18" charset="0"/>
                <a:ea typeface="微软雅黑" panose="020B0503020204020204" pitchFamily="34" charset="-122"/>
              </a:rPr>
              <a:t>x</a:t>
            </a:r>
            <a:endParaRPr lang="zh-CN" altLang="en-US" dirty="0">
              <a:latin typeface="Times New Roman" panose="02020603050405020304" pitchFamily="18" charset="0"/>
              <a:ea typeface="微软雅黑" panose="020B0503020204020204" pitchFamily="34" charset="-122"/>
            </a:endParaRPr>
          </a:p>
        </p:txBody>
      </p:sp>
      <p:sp>
        <p:nvSpPr>
          <p:cNvPr id="69" name="文本框 68">
            <a:extLst>
              <a:ext uri="{FF2B5EF4-FFF2-40B4-BE49-F238E27FC236}">
                <a16:creationId xmlns:a16="http://schemas.microsoft.com/office/drawing/2014/main" id="{DE37C3E2-CE94-844F-204B-EB63B421F224}"/>
              </a:ext>
            </a:extLst>
          </p:cNvPr>
          <p:cNvSpPr txBox="1"/>
          <p:nvPr/>
        </p:nvSpPr>
        <p:spPr>
          <a:xfrm>
            <a:off x="4434040" y="5092966"/>
            <a:ext cx="2491408"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图像语义信息：</a:t>
            </a:r>
            <a:r>
              <a:rPr lang="en-US" altLang="zh-CN" dirty="0">
                <a:latin typeface="Times New Roman" panose="02020603050405020304" pitchFamily="18" charset="0"/>
                <a:ea typeface="微软雅黑" panose="020B0503020204020204" pitchFamily="34" charset="-122"/>
              </a:rPr>
              <a:t>z</a:t>
            </a:r>
            <a:endParaRPr lang="zh-CN" altLang="en-US" dirty="0">
              <a:latin typeface="Times New Roman" panose="02020603050405020304" pitchFamily="18"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D7FC45CB-044C-15BF-3806-803F22F68AD9}"/>
                  </a:ext>
                </a:extLst>
              </p:cNvPr>
              <p:cNvSpPr txBox="1"/>
              <p:nvPr/>
            </p:nvSpPr>
            <p:spPr>
              <a:xfrm>
                <a:off x="7363959" y="4559804"/>
                <a:ext cx="3015069" cy="369332"/>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rPr>
                  <a:t>信道高斯噪声：</a:t>
                </a:r>
                <a:r>
                  <a:rPr lang="en-US" altLang="zh-CN" b="0" dirty="0">
                    <a:latin typeface="Times New Roman" panose="02020603050405020304" pitchFamily="18" charset="0"/>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𝑛</m:t>
                        </m:r>
                      </m:e>
                      <m:sub>
                        <m:r>
                          <a:rPr lang="en-US" altLang="zh-CN" b="0" i="1" smtClean="0">
                            <a:latin typeface="Cambria Math" panose="02040503050406030204" pitchFamily="18" charset="0"/>
                            <a:ea typeface="Cambria Math" panose="02040503050406030204" pitchFamily="18" charset="0"/>
                          </a:rPr>
                          <m:t>𝑏</m:t>
                        </m:r>
                      </m:sub>
                    </m:sSub>
                  </m:oMath>
                </a14:m>
                <a:r>
                  <a:rPr lang="zh-CN" altLang="en-US" dirty="0">
                    <a:latin typeface="Times New Roman" panose="02020603050405020304" pitchFamily="18" charset="0"/>
                    <a:ea typeface="微软雅黑" panose="020B0503020204020204" pitchFamily="34" charset="-122"/>
                  </a:rPr>
                  <a:t>、</a:t>
                </a:r>
                <a:r>
                  <a:rPr lang="en-US" altLang="zh-CN" dirty="0">
                    <a:latin typeface="Times New Roman" panose="02020603050405020304" pitchFamily="18" charset="0"/>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𝑛</m:t>
                        </m:r>
                      </m:e>
                      <m:sub>
                        <m:r>
                          <a:rPr lang="en-US" altLang="zh-CN" i="1">
                            <a:latin typeface="Cambria Math" panose="02040503050406030204" pitchFamily="18" charset="0"/>
                            <a:ea typeface="Cambria Math" panose="02040503050406030204" pitchFamily="18" charset="0"/>
                          </a:rPr>
                          <m:t>𝑒</m:t>
                        </m:r>
                      </m:sub>
                    </m:sSub>
                  </m:oMath>
                </a14:m>
                <a:endParaRPr lang="zh-CN" altLang="en-US" dirty="0">
                  <a:latin typeface="Times New Roman" panose="02020603050405020304" pitchFamily="18" charset="0"/>
                  <a:ea typeface="微软雅黑" panose="020B0503020204020204" pitchFamily="34" charset="-122"/>
                </a:endParaRPr>
              </a:p>
            </p:txBody>
          </p:sp>
        </mc:Choice>
        <mc:Fallback xmlns="">
          <p:sp>
            <p:nvSpPr>
              <p:cNvPr id="73" name="文本框 72">
                <a:extLst>
                  <a:ext uri="{FF2B5EF4-FFF2-40B4-BE49-F238E27FC236}">
                    <a16:creationId xmlns:a16="http://schemas.microsoft.com/office/drawing/2014/main" id="{D7FC45CB-044C-15BF-3806-803F22F68AD9}"/>
                  </a:ext>
                </a:extLst>
              </p:cNvPr>
              <p:cNvSpPr txBox="1">
                <a:spLocks noRot="1" noChangeAspect="1" noMove="1" noResize="1" noEditPoints="1" noAdjustHandles="1" noChangeArrowheads="1" noChangeShapeType="1" noTextEdit="1"/>
              </p:cNvSpPr>
              <p:nvPr/>
            </p:nvSpPr>
            <p:spPr>
              <a:xfrm>
                <a:off x="7363959" y="4559804"/>
                <a:ext cx="3015069" cy="369332"/>
              </a:xfrm>
              <a:prstGeom prst="rect">
                <a:avLst/>
              </a:prstGeom>
              <a:blipFill>
                <a:blip r:embed="rId9"/>
                <a:stretch>
                  <a:fillRect l="-1818" t="-8197" b="-24590"/>
                </a:stretch>
              </a:blipFill>
            </p:spPr>
            <p:txBody>
              <a:bodyPr/>
              <a:lstStyle/>
              <a:p>
                <a:r>
                  <a:rPr lang="zh-CN" altLang="en-US">
                    <a:noFill/>
                  </a:rPr>
                  <a:t> </a:t>
                </a:r>
              </a:p>
            </p:txBody>
          </p:sp>
        </mc:Fallback>
      </mc:AlternateContent>
      <p:sp>
        <p:nvSpPr>
          <p:cNvPr id="74" name="灯片编号占位符 2">
            <a:extLst>
              <a:ext uri="{FF2B5EF4-FFF2-40B4-BE49-F238E27FC236}">
                <a16:creationId xmlns:a16="http://schemas.microsoft.com/office/drawing/2014/main" id="{FA9F96B5-514D-D6B0-988E-4BFFD532C917}"/>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9</a:t>
            </a:fld>
            <a:r>
              <a:rPr lang="en-US" altLang="zh-CN" dirty="0">
                <a:solidFill>
                  <a:schemeClr val="accent1">
                    <a:lumMod val="50000"/>
                  </a:schemeClr>
                </a:solidFill>
              </a:rPr>
              <a:t>/17</a:t>
            </a:r>
            <a:endParaRPr lang="zh-CN" altLang="en-US" dirty="0">
              <a:solidFill>
                <a:schemeClr val="accent1">
                  <a:lumMod val="50000"/>
                </a:schemeClr>
              </a:solidFill>
            </a:endParaRPr>
          </a:p>
        </p:txBody>
      </p:sp>
      <p:grpSp>
        <p:nvGrpSpPr>
          <p:cNvPr id="19" name="组合 18">
            <a:extLst>
              <a:ext uri="{FF2B5EF4-FFF2-40B4-BE49-F238E27FC236}">
                <a16:creationId xmlns:a16="http://schemas.microsoft.com/office/drawing/2014/main" id="{ADC34DDF-B0D5-F7E2-C04A-B26B40AF8BBE}"/>
              </a:ext>
            </a:extLst>
          </p:cNvPr>
          <p:cNvGrpSpPr/>
          <p:nvPr/>
        </p:nvGrpSpPr>
        <p:grpSpPr>
          <a:xfrm>
            <a:off x="2929631" y="1785002"/>
            <a:ext cx="5500225" cy="2436341"/>
            <a:chOff x="815314" y="1637259"/>
            <a:chExt cx="5500225" cy="2436341"/>
          </a:xfrm>
        </p:grpSpPr>
        <p:grpSp>
          <p:nvGrpSpPr>
            <p:cNvPr id="16" name="组合 15">
              <a:extLst>
                <a:ext uri="{FF2B5EF4-FFF2-40B4-BE49-F238E27FC236}">
                  <a16:creationId xmlns:a16="http://schemas.microsoft.com/office/drawing/2014/main" id="{F4944502-2FCB-6181-BDCC-2C6E30948DDE}"/>
                </a:ext>
              </a:extLst>
            </p:cNvPr>
            <p:cNvGrpSpPr/>
            <p:nvPr/>
          </p:nvGrpSpPr>
          <p:grpSpPr>
            <a:xfrm>
              <a:off x="815314" y="1637259"/>
              <a:ext cx="5500225" cy="2436341"/>
              <a:chOff x="815314" y="1637259"/>
              <a:chExt cx="5500225" cy="2436341"/>
            </a:xfrm>
          </p:grpSpPr>
          <p:pic>
            <p:nvPicPr>
              <p:cNvPr id="7" name="图片 6">
                <a:extLst>
                  <a:ext uri="{FF2B5EF4-FFF2-40B4-BE49-F238E27FC236}">
                    <a16:creationId xmlns:a16="http://schemas.microsoft.com/office/drawing/2014/main" id="{7DA704D7-16C6-897E-57C1-368DDEDAA3A4}"/>
                  </a:ext>
                </a:extLst>
              </p:cNvPr>
              <p:cNvPicPr>
                <a:picLocks noChangeAspect="1"/>
              </p:cNvPicPr>
              <p:nvPr/>
            </p:nvPicPr>
            <p:blipFill>
              <a:blip r:embed="rId10"/>
              <a:stretch>
                <a:fillRect/>
              </a:stretch>
            </p:blipFill>
            <p:spPr>
              <a:xfrm>
                <a:off x="815314" y="1637259"/>
                <a:ext cx="5500225" cy="2436341"/>
              </a:xfrm>
              <a:prstGeom prst="rect">
                <a:avLst/>
              </a:prstGeom>
            </p:spPr>
          </p:pic>
          <p:sp>
            <p:nvSpPr>
              <p:cNvPr id="10" name="文本框 9">
                <a:extLst>
                  <a:ext uri="{FF2B5EF4-FFF2-40B4-BE49-F238E27FC236}">
                    <a16:creationId xmlns:a16="http://schemas.microsoft.com/office/drawing/2014/main" id="{548581BD-55AE-2C9E-2448-19C76D4AB7AA}"/>
                  </a:ext>
                </a:extLst>
              </p:cNvPr>
              <p:cNvSpPr txBox="1"/>
              <p:nvPr/>
            </p:nvSpPr>
            <p:spPr>
              <a:xfrm>
                <a:off x="3331369" y="2557895"/>
                <a:ext cx="296276"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cs typeface="Times New Roman" panose="02020603050405020304" pitchFamily="18" charset="0"/>
                  </a:rPr>
                  <a:t>z</a:t>
                </a:r>
                <a:endParaRPr lang="zh-CN" altLang="en-US" sz="1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D8A1417A-5A35-E9C5-6CF8-2C7B5990EF70}"/>
                  </a:ext>
                </a:extLst>
              </p:cNvPr>
              <p:cNvSpPr txBox="1"/>
              <p:nvPr/>
            </p:nvSpPr>
            <p:spPr>
              <a:xfrm>
                <a:off x="3794919" y="2068945"/>
                <a:ext cx="296276"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cs typeface="Times New Roman" panose="02020603050405020304" pitchFamily="18" charset="0"/>
                  </a:rPr>
                  <a:t>z</a:t>
                </a:r>
                <a:endParaRPr lang="zh-CN" altLang="en-US" sz="1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7974E6D2-2383-0449-7267-368A43C11686}"/>
                  </a:ext>
                </a:extLst>
              </p:cNvPr>
              <p:cNvSpPr txBox="1"/>
              <p:nvPr/>
            </p:nvSpPr>
            <p:spPr>
              <a:xfrm>
                <a:off x="3832321" y="3262745"/>
                <a:ext cx="296276"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cs typeface="Times New Roman" panose="02020603050405020304" pitchFamily="18" charset="0"/>
                  </a:rPr>
                  <a:t>z</a:t>
                </a:r>
                <a:endParaRPr lang="zh-CN" altLang="en-US" sz="1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A42DA12B-1C15-C804-CA19-AAF523C3CC24}"/>
                  </a:ext>
                </a:extLst>
              </p:cNvPr>
              <p:cNvSpPr txBox="1"/>
              <p:nvPr/>
            </p:nvSpPr>
            <p:spPr>
              <a:xfrm>
                <a:off x="2492471" y="2500745"/>
                <a:ext cx="296276"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cs typeface="Times New Roman" panose="02020603050405020304" pitchFamily="18" charset="0"/>
                  </a:rPr>
                  <a:t>z</a:t>
                </a:r>
                <a:endParaRPr lang="zh-CN" altLang="en-US" sz="1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6ACF321D-98BD-1A31-5F14-BF9181C8FC12}"/>
                  </a:ext>
                </a:extLst>
              </p:cNvPr>
              <p:cNvSpPr txBox="1"/>
              <p:nvPr/>
            </p:nvSpPr>
            <p:spPr>
              <a:xfrm>
                <a:off x="1358996" y="2913860"/>
                <a:ext cx="296276"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cs typeface="Times New Roman" panose="02020603050405020304" pitchFamily="18" charset="0"/>
                  </a:rPr>
                  <a:t>x</a:t>
                </a:r>
                <a:endParaRPr lang="zh-CN" altLang="en-US" sz="10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7" name="文本框 16">
              <a:extLst>
                <a:ext uri="{FF2B5EF4-FFF2-40B4-BE49-F238E27FC236}">
                  <a16:creationId xmlns:a16="http://schemas.microsoft.com/office/drawing/2014/main" id="{F4438FE6-5F1F-BB33-DED0-352D4FEA2392}"/>
                </a:ext>
              </a:extLst>
            </p:cNvPr>
            <p:cNvSpPr txBox="1"/>
            <p:nvPr/>
          </p:nvSpPr>
          <p:spPr>
            <a:xfrm>
              <a:off x="5476641" y="2423119"/>
              <a:ext cx="296276"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cs typeface="Times New Roman" panose="02020603050405020304" pitchFamily="18" charset="0"/>
                </a:rPr>
                <a:t>x</a:t>
              </a:r>
              <a:endParaRPr lang="zh-CN" altLang="en-US" sz="1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2E7F53E5-8621-E0AE-01C1-D790627421C3}"/>
                </a:ext>
              </a:extLst>
            </p:cNvPr>
            <p:cNvSpPr txBox="1"/>
            <p:nvPr/>
          </p:nvSpPr>
          <p:spPr>
            <a:xfrm>
              <a:off x="5433778" y="3489919"/>
              <a:ext cx="296276" cy="246221"/>
            </a:xfrm>
            <a:prstGeom prst="rect">
              <a:avLst/>
            </a:prstGeom>
            <a:noFill/>
          </p:spPr>
          <p:txBody>
            <a:bodyPr wrap="square" rtlCol="0">
              <a:spAutoFit/>
            </a:bodyPr>
            <a:lstStyle/>
            <a:p>
              <a:r>
                <a:rPr lang="en-US" altLang="zh-CN" sz="1000" dirty="0">
                  <a:latin typeface="微软雅黑" panose="020B0503020204020204" pitchFamily="34" charset="-122"/>
                  <a:ea typeface="微软雅黑" panose="020B0503020204020204" pitchFamily="34" charset="-122"/>
                  <a:cs typeface="Times New Roman" panose="02020603050405020304" pitchFamily="18" charset="0"/>
                </a:rPr>
                <a:t>x</a:t>
              </a:r>
              <a:endParaRPr lang="zh-CN" altLang="en-US" sz="10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3695422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15e7671-6fab-4e62-a4d8-3c256f7420fc"/>
  <p:tag name="COMMONDATA" val="eyJoZGlkIjoiZGVhZTFjMGI0OGFhMjA3ZDBhYTZhNTc4MWNlNzkyMm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28521</TotalTime>
  <Words>3872</Words>
  <Application>Microsoft Office PowerPoint</Application>
  <PresentationFormat>宽屏</PresentationFormat>
  <Paragraphs>274</Paragraphs>
  <Slides>17</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-apple-system</vt:lpstr>
      <vt:lpstr>inherit</vt:lpstr>
      <vt:lpstr>KaTeX_Math</vt:lpstr>
      <vt:lpstr>等线</vt:lpstr>
      <vt:lpstr>微软雅黑</vt:lpstr>
      <vt:lpstr>Arial</vt:lpstr>
      <vt:lpstr>Cambria Math</vt:lpstr>
      <vt:lpstr>Times New Roman</vt:lpstr>
      <vt:lpstr>Wingdings</vt:lpstr>
      <vt:lpstr>Office 主题​​</vt:lpstr>
      <vt:lpstr>PowerPoint 演示文稿</vt:lpstr>
      <vt:lpstr>汇报提纲</vt:lpstr>
      <vt:lpstr>安全语义通信介绍</vt:lpstr>
      <vt:lpstr>安全语义通信介绍</vt:lpstr>
      <vt:lpstr>安全语义通信介绍</vt:lpstr>
      <vt:lpstr>安全语义通信介绍</vt:lpstr>
      <vt:lpstr>安全语义通信介绍</vt:lpstr>
      <vt:lpstr>汇报提纲</vt:lpstr>
      <vt:lpstr>系统架构与问题建模</vt:lpstr>
      <vt:lpstr>系统架构与问题建模</vt:lpstr>
      <vt:lpstr>汇报提纲</vt:lpstr>
      <vt:lpstr>研究内容</vt:lpstr>
      <vt:lpstr>研究内容</vt:lpstr>
      <vt:lpstr>汇报提纲</vt:lpstr>
      <vt:lpstr>实验评估</vt:lpstr>
      <vt:lpstr>汇报提纲</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苏 刘</cp:lastModifiedBy>
  <cp:revision>1287</cp:revision>
  <dcterms:created xsi:type="dcterms:W3CDTF">2024-09-24T06:50:00Z</dcterms:created>
  <dcterms:modified xsi:type="dcterms:W3CDTF">2025-02-10T09:18:16Z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B99BA89FF0EB468DB823EF0B07AC8E04</vt:lpwstr>
  </property>
  <property fmtid="{D5CDD505-2E9C-101B-9397-08002B2CF9AE}" pid="3" name="KSOProductBuildVer">
    <vt:lpwstr>2052-11.1.0.12165</vt:lpwstr>
  </property>
</Properties>
</file>